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0" r:id="rId3"/>
    <p:sldId id="367" r:id="rId4"/>
    <p:sldId id="378" r:id="rId5"/>
    <p:sldId id="284" r:id="rId6"/>
    <p:sldId id="393" r:id="rId7"/>
    <p:sldId id="324" r:id="rId8"/>
    <p:sldId id="257" r:id="rId9"/>
    <p:sldId id="258" r:id="rId10"/>
    <p:sldId id="394" r:id="rId11"/>
    <p:sldId id="261" r:id="rId12"/>
    <p:sldId id="263" r:id="rId13"/>
    <p:sldId id="267" r:id="rId14"/>
    <p:sldId id="268" r:id="rId15"/>
    <p:sldId id="385" r:id="rId16"/>
    <p:sldId id="266" r:id="rId17"/>
    <p:sldId id="395" r:id="rId18"/>
    <p:sldId id="269" r:id="rId19"/>
    <p:sldId id="272" r:id="rId20"/>
    <p:sldId id="276" r:id="rId21"/>
    <p:sldId id="401" r:id="rId22"/>
    <p:sldId id="277" r:id="rId23"/>
    <p:sldId id="402" r:id="rId24"/>
    <p:sldId id="392" r:id="rId25"/>
    <p:sldId id="396" r:id="rId26"/>
    <p:sldId id="280" r:id="rId27"/>
    <p:sldId id="288" r:id="rId28"/>
    <p:sldId id="375" r:id="rId29"/>
    <p:sldId id="376" r:id="rId30"/>
    <p:sldId id="377" r:id="rId31"/>
    <p:sldId id="285" r:id="rId32"/>
    <p:sldId id="397" r:id="rId33"/>
    <p:sldId id="386" r:id="rId34"/>
    <p:sldId id="389" r:id="rId35"/>
    <p:sldId id="387" r:id="rId36"/>
    <p:sldId id="388" r:id="rId37"/>
    <p:sldId id="398" r:id="rId38"/>
    <p:sldId id="286" r:id="rId39"/>
    <p:sldId id="290" r:id="rId40"/>
    <p:sldId id="295" r:id="rId41"/>
    <p:sldId id="405" r:id="rId42"/>
    <p:sldId id="289" r:id="rId43"/>
    <p:sldId id="296" r:id="rId44"/>
    <p:sldId id="406" r:id="rId45"/>
    <p:sldId id="297" r:id="rId46"/>
    <p:sldId id="403" r:id="rId47"/>
    <p:sldId id="278" r:id="rId48"/>
    <p:sldId id="279" r:id="rId49"/>
    <p:sldId id="404" r:id="rId50"/>
    <p:sldId id="294" r:id="rId51"/>
    <p:sldId id="399" r:id="rId52"/>
    <p:sldId id="292" r:id="rId53"/>
    <p:sldId id="293" r:id="rId54"/>
    <p:sldId id="390" r:id="rId55"/>
    <p:sldId id="372" r:id="rId56"/>
    <p:sldId id="391" r:id="rId57"/>
    <p:sldId id="400" r:id="rId58"/>
    <p:sldId id="364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62"/>
    <a:srgbClr val="FF6523"/>
    <a:srgbClr val="FFA223"/>
    <a:srgbClr val="FFA37B"/>
    <a:srgbClr val="DA4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797" autoAdjust="0"/>
  </p:normalViewPr>
  <p:slideViewPr>
    <p:cSldViewPr snapToGrid="0">
      <p:cViewPr varScale="1">
        <p:scale>
          <a:sx n="71" d="100"/>
          <a:sy n="71" d="100"/>
        </p:scale>
        <p:origin x="11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C238-FED5-4209-B8EE-C58EAA2F6481}" type="datetimeFigureOut">
              <a:rPr lang="fr-FR" smtClean="0"/>
              <a:t>04/10/2022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F8484-5F00-4517-BA4E-E0D285A41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8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Autres </a:t>
            </a:r>
            <a:r>
              <a:rPr lang="fr-FR" dirty="0" err="1"/>
              <a:t>tips</a:t>
            </a:r>
            <a:r>
              <a:rPr lang="fr-FR" dirty="0"/>
              <a:t>:</a:t>
            </a:r>
          </a:p>
          <a:p>
            <a:pPr marL="457200" indent="-457200">
              <a:buFontTx/>
              <a:buChar char="-"/>
            </a:pPr>
            <a:r>
              <a:rPr lang="fr-FR" dirty="0"/>
              <a:t>Entraîner plus le discriminateur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Minibatch</a:t>
            </a:r>
            <a:r>
              <a:rPr lang="fr-FR" dirty="0"/>
              <a:t> discrimination</a:t>
            </a:r>
          </a:p>
          <a:p>
            <a:pPr marL="457200" indent="-457200">
              <a:buFontTx/>
              <a:buChar char="-"/>
            </a:pPr>
            <a:r>
              <a:rPr lang="fr-FR" dirty="0"/>
              <a:t>Virtual BN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averaging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Autres architectures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818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53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pas obligatoire (travailler directement sur des caractéristiques). Dimension réduite donc moins de calcul avec les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89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Image2image translation, text2image, 3d image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44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latente?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2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ne pas confondre avec la déconvolution qui est l’opération mathématique inverse de la convolution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7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log/</a:t>
            </a:r>
            <a:r>
              <a:rPr lang="fr-FR" dirty="0" err="1"/>
              <a:t>crossentropy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18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73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Dead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autres activations (ELU,GELU,SWISH..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59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Inférence: </a:t>
            </a:r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of </a:t>
            </a:r>
            <a:r>
              <a:rPr lang="fr-FR" dirty="0" err="1"/>
              <a:t>statistics</a:t>
            </a:r>
            <a:r>
              <a:rPr lang="fr-FR" dirty="0"/>
              <a:t> (alpha x ancien + (1-alpha) x nouveau))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5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BC1F-6E21-413F-A022-DBC8043B4483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543A-E9F4-455D-BC9C-96760DAEAC60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1047-DE00-4D57-957F-DE6C13BF7D91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9E13-93F8-476A-913A-974680097FB6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8F82-17ED-443E-AA0B-C07FA07976F4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528B-F16E-41A9-B0D1-BFDB48EA0E57}" type="datetime1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B48-723D-4E64-860F-9650A0F64F4A}" type="datetime1">
              <a:rPr lang="fr-FR" smtClean="0"/>
              <a:t>04/10/2022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15F5-86B1-48A1-8EF3-5209F5163FCB}" type="datetime1">
              <a:rPr lang="fr-FR" smtClean="0"/>
              <a:t>04/10/2022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63E5A-A25C-4090-A644-76A92D68CF48}" type="datetime1">
              <a:rPr lang="fr-FR" smtClean="0"/>
              <a:t>04/10/2022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A8C4-DDE9-411F-8763-8570F53D5B35}" type="datetime1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ACD9-CB34-4E4F-A0EC-B699F121FFB8}" type="datetime1">
              <a:rPr lang="fr-FR" smtClean="0"/>
              <a:t>04/10/2022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A2E8-4A19-4C85-9EEF-425C4479F69C}" type="datetime1">
              <a:rPr lang="fr-FR" smtClean="0"/>
              <a:t>04/10/2022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30.png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684915"/>
            <a:ext cx="7336434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GAN et leurs mystères </a:t>
            </a:r>
            <a:br>
              <a:rPr lang="fr-FR" dirty="0"/>
            </a:br>
            <a:r>
              <a:rPr lang="fr-FR" dirty="0"/>
              <a:t>(le secret de leur pouvoir)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D18161-FD1D-4AFF-9546-A23D7F4B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498" y="4084755"/>
            <a:ext cx="6576750" cy="1655762"/>
          </a:xfrm>
        </p:spPr>
        <p:txBody>
          <a:bodyPr/>
          <a:lstStyle/>
          <a:p>
            <a:r>
              <a:rPr lang="fr-FR" dirty="0"/>
              <a:t>Samuel Sithakoul</a:t>
            </a:r>
          </a:p>
          <a:p>
            <a:r>
              <a:rPr lang="fr-FR" dirty="0"/>
              <a:t>@Rubiksman78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FB049-C245-41FB-906E-50EEE87F52F2}"/>
              </a:ext>
            </a:extLst>
          </p:cNvPr>
          <p:cNvSpPr txBox="1"/>
          <p:nvPr/>
        </p:nvSpPr>
        <p:spPr>
          <a:xfrm>
            <a:off x="2389805" y="394208"/>
            <a:ext cx="7412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Potra" pitchFamily="2" charset="0"/>
                <a:ea typeface="+mj-ea"/>
                <a:cs typeface="Potra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1434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93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Principes</a:t>
            </a:r>
            <a:r>
              <a:rPr lang="en-US" dirty="0"/>
              <a:t> de base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80544-0DA3-4CB0-9A4E-F29F6956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93CA7-92D8-4FD7-8298-EDF9EA51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/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Bruit</a:t>
                </a:r>
              </a:p>
              <a:p>
                <a:pPr algn="ctr"/>
                <a:r>
                  <a:rPr lang="fr-FR" sz="2400" dirty="0"/>
                  <a:t>Loi normale</a:t>
                </a:r>
              </a:p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z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/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 générée</a:t>
                </a:r>
              </a:p>
              <a:p>
                <a:pPr algn="ctr"/>
                <a:r>
                  <a:rPr lang="fr-FR" sz="2400" dirty="0"/>
                  <a:t>G(z)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 err="1"/>
                  <a:t>p</a:t>
                </a:r>
                <a:r>
                  <a:rPr lang="fr-FR" sz="2400" baseline="-25000" dirty="0" err="1"/>
                  <a:t>g</a:t>
                </a:r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3585C4E-9B20-4E79-9BC5-1829B2208E1E}"/>
              </a:ext>
            </a:extLst>
          </p:cNvPr>
          <p:cNvSpPr/>
          <p:nvPr/>
        </p:nvSpPr>
        <p:spPr>
          <a:xfrm>
            <a:off x="2877721" y="2099342"/>
            <a:ext cx="1256659" cy="877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GAN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518042-EE06-49D0-86C7-A6DE8DC5D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66" y="3829344"/>
            <a:ext cx="8283434" cy="2554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/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Images réelles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x</a:t>
                </a:r>
                <a:endParaRPr lang="fr-FR" sz="2400" dirty="0"/>
              </a:p>
            </p:txBody>
          </p:sp>
        </mc:Choice>
        <mc:Fallback xmlns="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023CA407-1EC7-4975-9EF1-678316B9A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69" y="2321632"/>
            <a:ext cx="2054321" cy="205432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9C46394-0260-46B1-8688-09E44702D4AB}"/>
              </a:ext>
            </a:extLst>
          </p:cNvPr>
          <p:cNvSpPr/>
          <p:nvPr/>
        </p:nvSpPr>
        <p:spPr>
          <a:xfrm>
            <a:off x="3210180" y="5196657"/>
            <a:ext cx="5211386" cy="741457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Objectif: faire coïncider p</a:t>
            </a:r>
            <a:r>
              <a:rPr lang="fr-FR" sz="2400" baseline="-25000"/>
              <a:t>g</a:t>
            </a:r>
            <a:r>
              <a:rPr lang="fr-FR" sz="2400"/>
              <a:t> avec p</a:t>
            </a:r>
            <a:r>
              <a:rPr lang="fr-FR" sz="2400" baseline="-25000"/>
              <a:t>x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06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l’heure du-du-du-duel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719145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FDD70E-9F3E-47D0-8A4E-C512DBBEEE49}"/>
              </a:ext>
            </a:extLst>
          </p:cNvPr>
          <p:cNvSpPr txBox="1"/>
          <p:nvPr/>
        </p:nvSpPr>
        <p:spPr>
          <a:xfrm>
            <a:off x="5872809" y="3529337"/>
            <a:ext cx="272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Comment comparer cette image???</a:t>
            </a:r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311885-D13F-4A1C-9625-AC72C66A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14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951780"/>
              </p:ext>
            </p:extLst>
          </p:nvPr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4053960" imgH="3627000" progId="Paint.Picture">
                  <p:embed/>
                </p:oleObj>
              </mc:Choice>
              <mc:Fallback>
                <p:oleObj name="Image bitmap" r:id="rId4" imgW="4053960" imgH="3627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7CBCB8B8-D30E-4E6F-930D-EA7B479B31D1}"/>
              </a:ext>
            </a:extLst>
          </p:cNvPr>
          <p:cNvSpPr/>
          <p:nvPr/>
        </p:nvSpPr>
        <p:spPr>
          <a:xfrm rot="19185269">
            <a:off x="3371886" y="4859122"/>
            <a:ext cx="190013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28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844730" y="2780755"/>
            <a:ext cx="2753711" cy="280191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critique d’art:</a:t>
            </a:r>
          </a:p>
          <a:p>
            <a:pPr algn="ctr"/>
            <a:r>
              <a:rPr lang="fr-FR" sz="2400" dirty="0"/>
              <a:t>WTF??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545ACEA-B7D3-4E7F-8807-A553E69809C4}"/>
              </a:ext>
            </a:extLst>
          </p:cNvPr>
          <p:cNvSpPr/>
          <p:nvPr/>
        </p:nvSpPr>
        <p:spPr>
          <a:xfrm>
            <a:off x="7632192" y="31583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B475AF1-A10C-4D10-9C16-20FB87FF34A4}"/>
              </a:ext>
            </a:extLst>
          </p:cNvPr>
          <p:cNvSpPr/>
          <p:nvPr/>
        </p:nvSpPr>
        <p:spPr>
          <a:xfrm>
            <a:off x="3252820" y="4817463"/>
            <a:ext cx="53577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9385923" y="3675603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053960" imgH="3627000" progId="Paint.Picture">
                  <p:embed/>
                </p:oleObj>
              </mc:Choice>
              <mc:Fallback>
                <p:oleObj name="Image bitmap" r:id="rId5" imgW="4053960" imgH="36270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980D4A5-89B1-49B4-BE29-5EF6D1A05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0D433AB-6B2D-4D54-5944-76CA82674540}"/>
              </a:ext>
            </a:extLst>
          </p:cNvPr>
          <p:cNvSpPr txBox="1"/>
          <p:nvPr/>
        </p:nvSpPr>
        <p:spPr>
          <a:xfrm>
            <a:off x="9105398" y="5600177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b="1" dirty="0"/>
              <a:t>APPREND À DESSINER !! 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0920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476829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/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Discriminateur</a:t>
                </a:r>
              </a:p>
              <a:p>
                <a:pPr algn="ctr"/>
                <a:r>
                  <a:rPr lang="fr-FR" sz="2400" dirty="0"/>
                  <a:t>d: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A18BBEF-61BD-4CB0-AD85-3D01106FDC3B}"/>
              </a:ext>
            </a:extLst>
          </p:cNvPr>
          <p:cNvSpPr/>
          <p:nvPr/>
        </p:nvSpPr>
        <p:spPr>
          <a:xfrm>
            <a:off x="4719145" y="5171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C37EC007-DFA0-4EF8-88F3-41118BDECF4A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455237" y="4294055"/>
            <a:ext cx="3999422" cy="8770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9A8151D-4C8F-47ED-AC03-F6498585B3A3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5524727" y="3459847"/>
            <a:ext cx="1641754" cy="1780734"/>
          </a:xfrm>
          <a:prstGeom prst="bentConnector3">
            <a:avLst>
              <a:gd name="adj1" fmla="val 467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3CBCCEC6-CA8C-43D7-9B1C-4358B3AB4DEA}"/>
              </a:ext>
            </a:extLst>
          </p:cNvPr>
          <p:cNvSpPr/>
          <p:nvPr/>
        </p:nvSpPr>
        <p:spPr>
          <a:xfrm>
            <a:off x="6076458" y="4751255"/>
            <a:ext cx="3098604" cy="1361669"/>
          </a:xfrm>
          <a:prstGeom prst="ellipse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Proba d’être vraie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E13F94-7D72-4AD2-A7E0-A31326760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C1E4426D-0FC9-14A5-3139-B9D580C6238C}"/>
              </a:ext>
            </a:extLst>
          </p:cNvPr>
          <p:cNvSpPr/>
          <p:nvPr/>
        </p:nvSpPr>
        <p:spPr>
          <a:xfrm>
            <a:off x="2503118" y="2977176"/>
            <a:ext cx="7479082" cy="2077946"/>
          </a:xfrm>
          <a:prstGeom prst="flowChartAlternateProcess">
            <a:avLst/>
          </a:prstGeom>
          <a:solidFill>
            <a:srgbClr val="DA4100"/>
          </a:solidFill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Mais c’est qui ce générateur et discriminateur??</a:t>
            </a:r>
          </a:p>
          <a:p>
            <a:pPr algn="ctr"/>
            <a:r>
              <a:rPr lang="fr-FR" altLang="ja-JP" sz="2800" dirty="0"/>
              <a:t>Des réseaux de neurones!</a:t>
            </a:r>
          </a:p>
        </p:txBody>
      </p:sp>
    </p:spTree>
    <p:extLst>
      <p:ext uri="{BB962C8B-B14F-4D97-AF65-F5344CB8AC3E}">
        <p14:creationId xmlns:p14="http://schemas.microsoft.com/office/powerpoint/2010/main" val="1249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3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01CCFB-3B40-4C6E-B3C2-E4BF83AF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8" y="3364881"/>
            <a:ext cx="6665465" cy="31740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07A61-C656-4923-B886-841B8B28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6" y="3364881"/>
            <a:ext cx="4347760" cy="3174030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3DADB85-BA13-4EB7-BE8C-0B965537C725}"/>
              </a:ext>
            </a:extLst>
          </p:cNvPr>
          <p:cNvSpPr/>
          <p:nvPr/>
        </p:nvSpPr>
        <p:spPr>
          <a:xfrm>
            <a:off x="6546750" y="1733390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Activation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380E3EB-53B5-4717-8239-22D215264B41}"/>
              </a:ext>
            </a:extLst>
          </p:cNvPr>
          <p:cNvSpPr/>
          <p:nvPr/>
        </p:nvSpPr>
        <p:spPr>
          <a:xfrm>
            <a:off x="5782105" y="215249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8277F0-FCA8-44DB-9DF4-1A9C4E0A14D0}"/>
              </a:ext>
            </a:extLst>
          </p:cNvPr>
          <p:cNvSpPr/>
          <p:nvPr/>
        </p:nvSpPr>
        <p:spPr>
          <a:xfrm>
            <a:off x="8749675" y="224028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E0F4856-5886-40B2-8357-BE48E4A9A312}"/>
              </a:ext>
            </a:extLst>
          </p:cNvPr>
          <p:cNvSpPr/>
          <p:nvPr/>
        </p:nvSpPr>
        <p:spPr>
          <a:xfrm>
            <a:off x="2623971" y="2147728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583F9FEE-8F7E-47D5-A99D-FC050AACA496}"/>
              </a:ext>
            </a:extLst>
          </p:cNvPr>
          <p:cNvSpPr/>
          <p:nvPr/>
        </p:nvSpPr>
        <p:spPr>
          <a:xfrm>
            <a:off x="3433415" y="1825944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</p:spTree>
    <p:extLst>
      <p:ext uri="{BB962C8B-B14F-4D97-AF65-F5344CB8AC3E}">
        <p14:creationId xmlns:p14="http://schemas.microsoft.com/office/powerpoint/2010/main" val="169764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19448" y="204951"/>
            <a:ext cx="6576749" cy="1062539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19448" y="1422135"/>
            <a:ext cx="7062952" cy="492310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fr-FR" sz="3200" dirty="0"/>
              <a:t>I ) Rappels </a:t>
            </a:r>
          </a:p>
          <a:p>
            <a:pPr algn="l">
              <a:lnSpc>
                <a:spcPct val="100000"/>
              </a:lnSpc>
            </a:pPr>
            <a:r>
              <a:rPr lang="fr-FR" sz="3200" dirty="0"/>
              <a:t>II ) Les GAN: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Principes de base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 pratique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Entraînement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Interlude: maths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Des GAN et des problèmes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Y en a encore !</a:t>
            </a:r>
          </a:p>
          <a:p>
            <a:pPr algn="l">
              <a:lnSpc>
                <a:spcPct val="100000"/>
              </a:lnSpc>
            </a:pPr>
            <a:endParaRPr lang="fr-FR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23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0" y="3403797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E002C753-A7FC-484E-9E37-7FDEF220CE92}"/>
              </a:ext>
            </a:extLst>
          </p:cNvPr>
          <p:cNvSpPr/>
          <p:nvPr/>
        </p:nvSpPr>
        <p:spPr>
          <a:xfrm>
            <a:off x="6857296" y="1724127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Activation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7811956-C549-4F40-A71E-799A935830F1}"/>
              </a:ext>
            </a:extLst>
          </p:cNvPr>
          <p:cNvSpPr/>
          <p:nvPr/>
        </p:nvSpPr>
        <p:spPr>
          <a:xfrm>
            <a:off x="6112454" y="218144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0C4C4C9-47EB-4BAA-8918-DC087F145241}"/>
              </a:ext>
            </a:extLst>
          </p:cNvPr>
          <p:cNvSpPr/>
          <p:nvPr/>
        </p:nvSpPr>
        <p:spPr>
          <a:xfrm>
            <a:off x="8933744" y="2138464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7178545-0410-4749-8E7D-B54E73C71E9B}"/>
              </a:ext>
            </a:extLst>
          </p:cNvPr>
          <p:cNvSpPr/>
          <p:nvPr/>
        </p:nvSpPr>
        <p:spPr>
          <a:xfrm>
            <a:off x="3139353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FC27687C-0220-475E-8B4B-96802FE1E26A}"/>
              </a:ext>
            </a:extLst>
          </p:cNvPr>
          <p:cNvSpPr/>
          <p:nvPr/>
        </p:nvSpPr>
        <p:spPr>
          <a:xfrm>
            <a:off x="3820689" y="1764923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</p:spTree>
    <p:extLst>
      <p:ext uri="{BB962C8B-B14F-4D97-AF65-F5344CB8AC3E}">
        <p14:creationId xmlns:p14="http://schemas.microsoft.com/office/powerpoint/2010/main" val="135294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AEB2-2DCB-C6EF-5F5D-D751D155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Upsampling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7498F-008E-EBF5-B0C0-1BD4B13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BCA29-EA84-C466-D6AA-5AC09B0B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148"/>
            <a:ext cx="4401394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ACED3F-7BC7-9148-334A-E80AEF6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2" y="1362148"/>
            <a:ext cx="4656791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9241A2-9D0B-F9CC-614B-29ED7B825267}"/>
              </a:ext>
            </a:extLst>
          </p:cNvPr>
          <p:cNvSpPr txBox="1"/>
          <p:nvPr/>
        </p:nvSpPr>
        <p:spPr>
          <a:xfrm>
            <a:off x="6967330" y="3312430"/>
            <a:ext cx="24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Bilinear</a:t>
            </a:r>
            <a:r>
              <a:rPr lang="fr-FR" sz="2000" b="1" dirty="0"/>
              <a:t> Interpolation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2152FDA-AB49-FD57-03E4-E007CB372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5005"/>
          <a:stretch/>
        </p:blipFill>
        <p:spPr bwMode="auto">
          <a:xfrm>
            <a:off x="3895303" y="3968374"/>
            <a:ext cx="4401394" cy="2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4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D27B7-46C1-42AA-A8A5-02704CA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D52E0-09D5-43DA-B667-85482EC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DE2857-964D-A3C4-3A06-C9D1D4C4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73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99ACF06-5B1B-41DF-80D4-3551DF6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8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F89AED-2A75-CB35-0B5E-F264FFFBFCE8}"/>
              </a:ext>
            </a:extLst>
          </p:cNvPr>
          <p:cNvSpPr/>
          <p:nvPr/>
        </p:nvSpPr>
        <p:spPr>
          <a:xfrm>
            <a:off x="262188" y="1640323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Calcul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= stride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= </a:t>
            </a:r>
            <a:r>
              <a:rPr lang="fr-FR" sz="2000" dirty="0" err="1"/>
              <a:t>kernel_size</a:t>
            </a:r>
            <a:r>
              <a:rPr lang="fr-FR" sz="2000" dirty="0"/>
              <a:t> – </a:t>
            </a:r>
            <a:r>
              <a:rPr lang="fr-FR" sz="2000" dirty="0" err="1"/>
              <a:t>padding</a:t>
            </a:r>
            <a:r>
              <a:rPr lang="fr-FR" sz="2000" dirty="0"/>
              <a:t> – 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15FB046-242C-E67E-B326-5602A828AA96}"/>
              </a:ext>
            </a:extLst>
          </p:cNvPr>
          <p:cNvSpPr/>
          <p:nvPr/>
        </p:nvSpPr>
        <p:spPr>
          <a:xfrm>
            <a:off x="5333644" y="1646604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Ajouter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</a:t>
            </a:r>
            <a:r>
              <a:rPr lang="fr-FR" sz="2000" dirty="0" err="1"/>
              <a:t>zeros</a:t>
            </a:r>
            <a:r>
              <a:rPr lang="fr-FR" sz="2000" dirty="0"/>
              <a:t> entre les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</a:t>
            </a:r>
            <a:r>
              <a:rPr lang="fr-FR" sz="2000" dirty="0" err="1"/>
              <a:t>zeros</a:t>
            </a:r>
            <a:r>
              <a:rPr lang="fr-FR" sz="2000" dirty="0"/>
              <a:t> autour de l’image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CB34102-BD0D-123D-8979-FAAB04BDDF0B}"/>
              </a:ext>
            </a:extLst>
          </p:cNvPr>
          <p:cNvSpPr/>
          <p:nvPr/>
        </p:nvSpPr>
        <p:spPr>
          <a:xfrm>
            <a:off x="4159097" y="1979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F1D328-A5C9-F318-4898-C7B5928EEDEB}"/>
              </a:ext>
            </a:extLst>
          </p:cNvPr>
          <p:cNvSpPr/>
          <p:nvPr/>
        </p:nvSpPr>
        <p:spPr>
          <a:xfrm>
            <a:off x="10176399" y="1646604"/>
            <a:ext cx="1875183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Convolution normale</a:t>
            </a:r>
            <a:endParaRPr lang="fr-FR" sz="2000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8A9D2779-81A6-C197-6B25-9E37779C0720}"/>
              </a:ext>
            </a:extLst>
          </p:cNvPr>
          <p:cNvSpPr/>
          <p:nvPr/>
        </p:nvSpPr>
        <p:spPr>
          <a:xfrm>
            <a:off x="9134374" y="19683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D16E89-583B-D9D1-F677-58D83FB82415}"/>
              </a:ext>
            </a:extLst>
          </p:cNvPr>
          <p:cNvSpPr/>
          <p:nvPr/>
        </p:nvSpPr>
        <p:spPr>
          <a:xfrm>
            <a:off x="2173586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C3462DB-EC2A-A4E4-1D37-7CE7113B2A51}"/>
              </a:ext>
            </a:extLst>
          </p:cNvPr>
          <p:cNvSpPr/>
          <p:nvPr/>
        </p:nvSpPr>
        <p:spPr>
          <a:xfrm>
            <a:off x="7838889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1</a:t>
            </a:r>
          </a:p>
        </p:txBody>
      </p:sp>
    </p:spTree>
    <p:extLst>
      <p:ext uri="{BB962C8B-B14F-4D97-AF65-F5344CB8AC3E}">
        <p14:creationId xmlns:p14="http://schemas.microsoft.com/office/powerpoint/2010/main" val="401525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15F84-A57F-3AD7-91AE-7478CF5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78537-753A-98A4-DEFE-E227D1EC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339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DDDF29-38BE-1621-265C-72BEF16B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" y="2720207"/>
            <a:ext cx="5124348" cy="25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8FD8597-3136-FBC9-FC7D-4720B706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3" y="2720207"/>
            <a:ext cx="5124346" cy="25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03D660-8121-0EA4-D955-779C316BB885}"/>
              </a:ext>
            </a:extLst>
          </p:cNvPr>
          <p:cNvSpPr/>
          <p:nvPr/>
        </p:nvSpPr>
        <p:spPr>
          <a:xfrm>
            <a:off x="4741444" y="1794350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Avec du stride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A89B3C-007B-4A62-0BBE-099BC35B1E0E}"/>
              </a:ext>
            </a:extLst>
          </p:cNvPr>
          <p:cNvSpPr/>
          <p:nvPr/>
        </p:nvSpPr>
        <p:spPr>
          <a:xfrm>
            <a:off x="2179270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6064839-1A10-1218-10D5-9C11B04074A9}"/>
              </a:ext>
            </a:extLst>
          </p:cNvPr>
          <p:cNvSpPr/>
          <p:nvPr/>
        </p:nvSpPr>
        <p:spPr>
          <a:xfrm>
            <a:off x="7516941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p’=1</a:t>
            </a:r>
          </a:p>
        </p:txBody>
      </p:sp>
    </p:spTree>
    <p:extLst>
      <p:ext uri="{BB962C8B-B14F-4D97-AF65-F5344CB8AC3E}">
        <p14:creationId xmlns:p14="http://schemas.microsoft.com/office/powerpoint/2010/main" val="382007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D07F8-030D-F962-7B90-360CF4F1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Vue d’ensemble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34E61-ADA2-EC1D-55B2-B58B9E1B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2F5D597-0F64-22B8-2DA1-D88401B8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3539E7-ABD9-758B-64EE-42770AB3A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E7541D5-395D-56FB-840F-6428C9F64DD7}"/>
              </a:ext>
            </a:extLst>
          </p:cNvPr>
          <p:cNvSpPr/>
          <p:nvPr/>
        </p:nvSpPr>
        <p:spPr>
          <a:xfrm>
            <a:off x="7380750" y="4183888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Discriminateur</a:t>
            </a:r>
            <a:endParaRPr kumimoji="1" lang="ja-JP" altLang="en-US" sz="2400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7E6C87D-E9CA-AC08-EB5A-3C9947D8E3F5}"/>
              </a:ext>
            </a:extLst>
          </p:cNvPr>
          <p:cNvSpPr/>
          <p:nvPr/>
        </p:nvSpPr>
        <p:spPr>
          <a:xfrm>
            <a:off x="1639475" y="4183887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Générateur</a:t>
            </a:r>
            <a:endParaRPr kumimoji="1" lang="ja-JP" altLang="en-US" sz="2400" dirty="0"/>
          </a:p>
        </p:txBody>
      </p:sp>
      <p:pic>
        <p:nvPicPr>
          <p:cNvPr id="9" name="Image 8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AF04DFB9-FA44-6567-3304-42657400C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4437287"/>
            <a:ext cx="2054321" cy="205432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F5903-6DA3-C15E-42EC-C218604435D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612524" y="3672590"/>
            <a:ext cx="1" cy="76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56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Entraînement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27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5"/>
            <a:ext cx="1782233" cy="732154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1884715" y="3727967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19999981">
            <a:off x="4847073" y="32953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2651532" y="4629734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D5EB0A8-562F-418E-898F-540E3CD15D8D}"/>
              </a:ext>
            </a:extLst>
          </p:cNvPr>
          <p:cNvSpPr/>
          <p:nvPr/>
        </p:nvSpPr>
        <p:spPr>
          <a:xfrm>
            <a:off x="5610268" y="3973215"/>
            <a:ext cx="5707731" cy="1933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Binary</a:t>
            </a:r>
            <a:r>
              <a:rPr lang="fr-FR" sz="2400" dirty="0"/>
              <a:t> </a:t>
            </a:r>
            <a:r>
              <a:rPr lang="fr-FR" sz="2400" dirty="0" err="1"/>
              <a:t>Crossentropy</a:t>
            </a:r>
            <a:r>
              <a:rPr lang="fr-FR" sz="2400" dirty="0"/>
              <a:t> (au signe - près):</a:t>
            </a:r>
          </a:p>
          <a:p>
            <a:pPr algn="ctr"/>
            <a:endParaRPr lang="fr-FR" sz="2400" dirty="0"/>
          </a:p>
        </p:txBody>
      </p:sp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0CC1E6-05FA-4B5E-9345-DC5415965A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t="10580" r="4568" b="27160"/>
          <a:stretch/>
        </p:blipFill>
        <p:spPr>
          <a:xfrm>
            <a:off x="5980386" y="4600973"/>
            <a:ext cx="5214362" cy="106687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059F1C5-B3E0-42EA-82BD-7090A357FACE}"/>
              </a:ext>
            </a:extLst>
          </p:cNvPr>
          <p:cNvSpPr/>
          <p:nvPr/>
        </p:nvSpPr>
        <p:spPr>
          <a:xfrm rot="5400000">
            <a:off x="9930878" y="3359073"/>
            <a:ext cx="5328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280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28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633285" y="3854581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20548172">
            <a:off x="3516530" y="3538024"/>
            <a:ext cx="23309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1316752" y="4813163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AEE7A25-3F50-4F9F-A135-0AF06858ABE3}"/>
              </a:ext>
            </a:extLst>
          </p:cNvPr>
          <p:cNvSpPr/>
          <p:nvPr/>
        </p:nvSpPr>
        <p:spPr>
          <a:xfrm>
            <a:off x="7008949" y="4330624"/>
            <a:ext cx="4068954" cy="1426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Maximiser</a:t>
            </a:r>
          </a:p>
          <a:p>
            <a:pPr algn="ctr"/>
            <a:r>
              <a:rPr lang="fr-FR" sz="2400" dirty="0"/>
              <a:t>L(D(x),1)+L(D(G(z)),0)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2AC2EF-7881-45EC-8FEA-8BB7C5F50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5" t="42452" r="19419" b="46872"/>
          <a:stretch/>
        </p:blipFill>
        <p:spPr>
          <a:xfrm>
            <a:off x="6607365" y="5895728"/>
            <a:ext cx="5186245" cy="732154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1044008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vrai est un vrai!</a:t>
            </a:r>
          </a:p>
          <a:p>
            <a:pPr algn="ctr"/>
            <a:r>
              <a:rPr lang="fr-FR" sz="2800" i="1" dirty="0"/>
              <a:t>Un faux est un faux!</a:t>
            </a:r>
          </a:p>
        </p:txBody>
      </p:sp>
    </p:spTree>
    <p:extLst>
      <p:ext uri="{BB962C8B-B14F-4D97-AF65-F5344CB8AC3E}">
        <p14:creationId xmlns:p14="http://schemas.microsoft.com/office/powerpoint/2010/main" val="1540171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4B40FB9F-000B-4F5A-8D20-0800289E06B2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36DA26-72D9-4A34-A22D-B95484D942D0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Minimiser </a:t>
            </a:r>
          </a:p>
          <a:p>
            <a:pPr algn="ctr"/>
            <a:r>
              <a:rPr lang="fr-FR" sz="2400" dirty="0"/>
              <a:t>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EBEDDC-2C32-43D4-91EB-0D037B9671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70346" r="29746" b="17863"/>
          <a:stretch/>
        </p:blipFill>
        <p:spPr>
          <a:xfrm>
            <a:off x="3468710" y="5619018"/>
            <a:ext cx="3384618" cy="808626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A571FC2-CD43-4C74-9593-5ABD75DF0FF0}"/>
              </a:ext>
            </a:extLst>
          </p:cNvPr>
          <p:cNvSpPr/>
          <p:nvPr/>
        </p:nvSpPr>
        <p:spPr>
          <a:xfrm>
            <a:off x="7588469" y="4444339"/>
            <a:ext cx="3241689" cy="1437974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te tromper en disant qu’un faux est faux!</a:t>
            </a:r>
          </a:p>
        </p:txBody>
      </p:sp>
    </p:spTree>
    <p:extLst>
      <p:ext uri="{BB962C8B-B14F-4D97-AF65-F5344CB8AC3E}">
        <p14:creationId xmlns:p14="http://schemas.microsoft.com/office/powerpoint/2010/main" val="173163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E241F-8ACC-401D-95C2-BDE6B1DF2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I) Rappels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A201D2-7866-4210-AA82-2E82D3FCF7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F03EDA-BEAC-46D7-894D-C75BD429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64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3" name="Flèche : courbe vers le haut 22">
            <a:extLst>
              <a:ext uri="{FF2B5EF4-FFF2-40B4-BE49-F238E27FC236}">
                <a16:creationId xmlns:a16="http://schemas.microsoft.com/office/drawing/2014/main" id="{EBB8579A-A01F-4224-B992-31F39B354EE6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FD62A1E-58D1-41DE-AF90-F6C6A0369BB9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En pratique:</a:t>
            </a:r>
          </a:p>
          <a:p>
            <a:pPr algn="ctr"/>
            <a:r>
              <a:rPr lang="fr-FR" sz="2400" dirty="0"/>
              <a:t>Maximiser </a:t>
            </a:r>
          </a:p>
          <a:p>
            <a:pPr algn="ctr"/>
            <a:r>
              <a:rPr lang="fr-FR" sz="2400" dirty="0"/>
              <a:t>L(D(G(z)),1)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/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838A247-C75E-460D-9508-9172EEE5DBC2}"/>
              </a:ext>
            </a:extLst>
          </p:cNvPr>
          <p:cNvSpPr/>
          <p:nvPr/>
        </p:nvSpPr>
        <p:spPr>
          <a:xfrm>
            <a:off x="7588469" y="4725023"/>
            <a:ext cx="3241689" cy="1057551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dire qu’un faux est vrai!</a:t>
            </a:r>
          </a:p>
        </p:txBody>
      </p:sp>
    </p:spTree>
    <p:extLst>
      <p:ext uri="{BB962C8B-B14F-4D97-AF65-F5344CB8AC3E}">
        <p14:creationId xmlns:p14="http://schemas.microsoft.com/office/powerpoint/2010/main" val="325278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combat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1187306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369227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10420" y="2249069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7056" y="2373274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950066" y="2469850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3EE82D3-40F6-40C6-8136-2D886C4D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4" y="1926164"/>
            <a:ext cx="3033260" cy="1725508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2D332F96-E293-4825-AD82-9F07A7968FC3}"/>
              </a:ext>
            </a:extLst>
          </p:cNvPr>
          <p:cNvSpPr/>
          <p:nvPr/>
        </p:nvSpPr>
        <p:spPr>
          <a:xfrm>
            <a:off x="2279805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0BC0A84-F387-4712-8250-D10FEE6B41A5}"/>
              </a:ext>
            </a:extLst>
          </p:cNvPr>
          <p:cNvSpPr/>
          <p:nvPr/>
        </p:nvSpPr>
        <p:spPr>
          <a:xfrm>
            <a:off x="9579239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5D6CD994-761D-4B96-9092-17A9A46022E3}"/>
              </a:ext>
            </a:extLst>
          </p:cNvPr>
          <p:cNvSpPr/>
          <p:nvPr/>
        </p:nvSpPr>
        <p:spPr>
          <a:xfrm>
            <a:off x="2909792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minimiser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CFEB740-FD50-4510-9C94-216474BD0371}"/>
              </a:ext>
            </a:extLst>
          </p:cNvPr>
          <p:cNvSpPr/>
          <p:nvPr/>
        </p:nvSpPr>
        <p:spPr>
          <a:xfrm>
            <a:off x="7259043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maximiser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D3F5AD-4EDC-07CC-7FDA-867F75A18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37"/>
          <a:stretch/>
        </p:blipFill>
        <p:spPr>
          <a:xfrm>
            <a:off x="1926773" y="5611104"/>
            <a:ext cx="8604442" cy="5126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079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76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F62C6-7A06-08E2-57BF-E20AB251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fr-FR" altLang="ja-JP" dirty="0"/>
              <a:t>4) Interlude : maths</a:t>
            </a:r>
            <a:endParaRPr kumimoji="1" lang="ja-JP" alt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52F4-386F-95DA-784B-9C5CA466B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098E5B-7B7C-D3C0-85C3-DB6C83D4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7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6FE65-E8C0-D957-FD87-D292E2C1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KL/JS les bros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9416B-98D2-11CE-4621-AB42615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416CED-DD63-883D-9BE2-80B2DB79A8D2}"/>
              </a:ext>
            </a:extLst>
          </p:cNvPr>
          <p:cNvSpPr/>
          <p:nvPr/>
        </p:nvSpPr>
        <p:spPr>
          <a:xfrm>
            <a:off x="522080" y="2670482"/>
            <a:ext cx="44426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Comment mesurer la similarité entre 2 distributions ??</a:t>
            </a:r>
            <a:endParaRPr kumimoji="1" lang="ja-JP" altLang="en-US" sz="2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E22CC5-DE1A-45F8-1C25-B6424359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9" y="5355832"/>
            <a:ext cx="5167045" cy="5846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6EF761-F2CC-1A46-AD38-CA4A1F6A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0" y="5408866"/>
            <a:ext cx="5664547" cy="4309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8E0EF7F-B963-FD89-13F9-1C34F6170EC8}"/>
              </a:ext>
            </a:extLst>
          </p:cNvPr>
          <p:cNvSpPr txBox="1"/>
          <p:nvPr/>
        </p:nvSpPr>
        <p:spPr>
          <a:xfrm>
            <a:off x="1408078" y="6023341"/>
            <a:ext cx="316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 err="1"/>
              <a:t>Kullback-Leibler</a:t>
            </a:r>
            <a:r>
              <a:rPr kumimoji="1" lang="fr-FR" altLang="ja-JP" sz="2000" dirty="0"/>
              <a:t> Divergence</a:t>
            </a:r>
            <a:endParaRPr kumimoji="1" lang="ja-JP" altLang="en-US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99B01A-0E2B-B151-0A61-CCD49C4E33B8}"/>
              </a:ext>
            </a:extLst>
          </p:cNvPr>
          <p:cNvSpPr txBox="1"/>
          <p:nvPr/>
        </p:nvSpPr>
        <p:spPr>
          <a:xfrm>
            <a:off x="7630256" y="5955639"/>
            <a:ext cx="310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/>
              <a:t>Jensen-Shannon Divergence</a:t>
            </a:r>
            <a:endParaRPr kumimoji="1" lang="ja-JP" altLang="en-US" sz="2000" dirty="0"/>
          </a:p>
        </p:txBody>
      </p:sp>
      <p:pic>
        <p:nvPicPr>
          <p:cNvPr id="3074" name="Picture 2" descr="From GAN to WGAN | Lil'Log">
            <a:extLst>
              <a:ext uri="{FF2B5EF4-FFF2-40B4-BE49-F238E27FC236}">
                <a16:creationId xmlns:a16="http://schemas.microsoft.com/office/drawing/2014/main" id="{1197288E-0841-C825-0F35-11E13BC1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50" y="962273"/>
            <a:ext cx="7554870" cy="4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39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5EED9-A4C6-0BCD-4500-5453188E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Réécriture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95B65-CF84-5988-1DAF-D748F7EB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6801F-710C-DD61-515E-E6DC269D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9219BB-D145-A807-50C8-41DF9A05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1" y="1736552"/>
            <a:ext cx="11536218" cy="598441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8F8B6D-E3E7-86D0-F155-B07C4B17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1" y="3936680"/>
            <a:ext cx="11536218" cy="586328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43F7430-512A-0149-2FCC-60E262CB0D67}"/>
              </a:ext>
            </a:extLst>
          </p:cNvPr>
          <p:cNvSpPr/>
          <p:nvPr/>
        </p:nvSpPr>
        <p:spPr>
          <a:xfrm>
            <a:off x="5853684" y="250831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FDB8FD3-6B99-B5D1-4E45-233755804B17}"/>
              </a:ext>
            </a:extLst>
          </p:cNvPr>
          <p:cNvSpPr/>
          <p:nvPr/>
        </p:nvSpPr>
        <p:spPr>
          <a:xfrm>
            <a:off x="5853684" y="463549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24DDE5-7B5A-3D83-1B4B-F880A4CA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1"/>
          <a:stretch/>
        </p:blipFill>
        <p:spPr>
          <a:xfrm>
            <a:off x="469900" y="5763961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B6B52C-3B43-F535-6B71-0C2D3712C0F1}"/>
              </a:ext>
            </a:extLst>
          </p:cNvPr>
          <p:cNvSpPr txBox="1"/>
          <p:nvPr/>
        </p:nvSpPr>
        <p:spPr>
          <a:xfrm>
            <a:off x="6338316" y="2724637"/>
            <a:ext cx="434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x faux = G(z) avec z vecteur latent</a:t>
            </a:r>
            <a:endParaRPr kumimoji="1" lang="ja-JP" alt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ECBA5C-AAB8-4BCE-6331-9DC02AA8A197}"/>
              </a:ext>
            </a:extLst>
          </p:cNvPr>
          <p:cNvSpPr txBox="1"/>
          <p:nvPr/>
        </p:nvSpPr>
        <p:spPr>
          <a:xfrm>
            <a:off x="6439916" y="4893866"/>
            <a:ext cx="301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Espérance en intégrale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7168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E4411D-134D-1B70-E73B-A39DE4C3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Valeur optimale</a:t>
            </a:r>
            <a:endParaRPr kumimoji="1" lang="ja-JP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103E3E6-BCE3-AC7F-2D69-65DA32BC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27"/>
          <a:stretch/>
        </p:blipFill>
        <p:spPr>
          <a:xfrm>
            <a:off x="930997" y="3512816"/>
            <a:ext cx="4744748" cy="77454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146EAD-2CAB-BD35-6199-6FDB6164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36C6CB-ADDC-D498-6B1C-5EA6F753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1"/>
          <a:stretch/>
        </p:blipFill>
        <p:spPr>
          <a:xfrm>
            <a:off x="469900" y="1513887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7EC44-7D04-BB0A-9A78-F21C2499A5C8}"/>
              </a:ext>
            </a:extLst>
          </p:cNvPr>
          <p:cNvSpPr txBox="1"/>
          <p:nvPr/>
        </p:nvSpPr>
        <p:spPr>
          <a:xfrm>
            <a:off x="6516254" y="2520408"/>
            <a:ext cx="232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On dérive ce truc</a:t>
            </a:r>
            <a:endParaRPr kumimoji="1" lang="ja-JP" altLang="en-US" sz="2400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D240967F-5724-5CB8-8B4A-8A32BDF118F0}"/>
              </a:ext>
            </a:extLst>
          </p:cNvPr>
          <p:cNvSpPr/>
          <p:nvPr/>
        </p:nvSpPr>
        <p:spPr>
          <a:xfrm>
            <a:off x="5675745" y="2235449"/>
            <a:ext cx="840509" cy="1193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E9190DC-818D-9DCF-9A63-351D1F13E066}"/>
              </a:ext>
            </a:extLst>
          </p:cNvPr>
          <p:cNvSpPr/>
          <p:nvPr/>
        </p:nvSpPr>
        <p:spPr>
          <a:xfrm>
            <a:off x="6809148" y="3403899"/>
            <a:ext cx="4341452" cy="99237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800" dirty="0"/>
              <a:t>Si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g</a:t>
            </a:r>
            <a:r>
              <a:rPr kumimoji="1" lang="fr-FR" altLang="ja-JP" sz="2800" dirty="0"/>
              <a:t> =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data</a:t>
            </a:r>
            <a:r>
              <a:rPr kumimoji="1" lang="fr-FR" altLang="ja-JP" sz="2800" dirty="0"/>
              <a:t> , D*(x) = ½ </a:t>
            </a:r>
          </a:p>
          <a:p>
            <a:pPr algn="ctr"/>
            <a:r>
              <a:rPr kumimoji="1" lang="fr-FR" altLang="ja-JP" sz="2800" dirty="0"/>
              <a:t>Et L = -2log2 !!</a:t>
            </a:r>
            <a:endParaRPr kumimoji="1" lang="ja-JP" altLang="en-US" sz="2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8BAC56-1C54-9EE6-F77D-18C7F8C4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99"/>
          <a:stretch/>
        </p:blipFill>
        <p:spPr>
          <a:xfrm>
            <a:off x="3050799" y="4799537"/>
            <a:ext cx="7820025" cy="58953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81FE5D-A32F-3D8B-5037-EBBF6B39B1A2}"/>
              </a:ext>
            </a:extLst>
          </p:cNvPr>
          <p:cNvSpPr/>
          <p:nvPr/>
        </p:nvSpPr>
        <p:spPr>
          <a:xfrm>
            <a:off x="2862117" y="5657896"/>
            <a:ext cx="6467764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GAN </a:t>
            </a:r>
            <a:r>
              <a:rPr kumimoji="1" lang="fr-FR" altLang="ja-JP" sz="2400" dirty="0" err="1"/>
              <a:t>loss</a:t>
            </a:r>
            <a:r>
              <a:rPr kumimoji="1" lang="fr-FR" altLang="ja-JP" sz="2400" dirty="0"/>
              <a:t> = mesure similarité par JS Divergence entre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data</a:t>
            </a:r>
            <a:r>
              <a:rPr kumimoji="1" lang="fr-FR" altLang="ja-JP" sz="2400" dirty="0"/>
              <a:t> et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g</a:t>
            </a:r>
            <a:r>
              <a:rPr kumimoji="1" lang="fr-FR" altLang="ja-JP" sz="2400" dirty="0"/>
              <a:t> quand D est optimal !!!</a:t>
            </a:r>
            <a:endParaRPr kumimoji="1" lang="ja-JP" alt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5CA7F6-47A3-06E7-3B13-209EC075B1E5}"/>
              </a:ext>
            </a:extLst>
          </p:cNvPr>
          <p:cNvSpPr txBox="1"/>
          <p:nvPr/>
        </p:nvSpPr>
        <p:spPr>
          <a:xfrm>
            <a:off x="469900" y="4860234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Or aussi (trust me):</a:t>
            </a:r>
            <a:endParaRPr kumimoji="1" lang="ja-JP" altLang="en-US" sz="2400" dirty="0"/>
          </a:p>
        </p:txBody>
      </p:sp>
      <p:sp>
        <p:nvSpPr>
          <p:cNvPr id="3" name="Explosion : 14 points 2">
            <a:extLst>
              <a:ext uri="{FF2B5EF4-FFF2-40B4-BE49-F238E27FC236}">
                <a16:creationId xmlns:a16="http://schemas.microsoft.com/office/drawing/2014/main" id="{99F47224-BA5A-9516-A663-C1CA9EF8BA0A}"/>
              </a:ext>
            </a:extLst>
          </p:cNvPr>
          <p:cNvSpPr/>
          <p:nvPr/>
        </p:nvSpPr>
        <p:spPr>
          <a:xfrm>
            <a:off x="3192009" y="1733785"/>
            <a:ext cx="6648489" cy="3548228"/>
          </a:xfrm>
          <a:prstGeom prst="irregularSeal2">
            <a:avLst/>
          </a:prstGeom>
          <a:ln w="57150">
            <a:solidFill>
              <a:srgbClr val="FF65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En théorie, ça marche !!</a:t>
            </a:r>
          </a:p>
        </p:txBody>
      </p:sp>
    </p:spTree>
    <p:extLst>
      <p:ext uri="{BB962C8B-B14F-4D97-AF65-F5344CB8AC3E}">
        <p14:creationId xmlns:p14="http://schemas.microsoft.com/office/powerpoint/2010/main" val="29367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77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5) Des GAN et des </a:t>
            </a:r>
            <a:r>
              <a:rPr lang="en-US" dirty="0" err="1"/>
              <a:t>problèmes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4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9C3A7-AAAF-40F3-9606-2F063606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Non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9A5BB-FDA6-4350-81FC-A934DE2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A0618853-0373-4299-9D7B-C5C0F35F13D1}"/>
              </a:ext>
            </a:extLst>
          </p:cNvPr>
          <p:cNvSpPr/>
          <p:nvPr/>
        </p:nvSpPr>
        <p:spPr>
          <a:xfrm>
            <a:off x="588217" y="3196193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8C16D04C-1108-4AEC-A7D0-42A63148E0DC}"/>
              </a:ext>
            </a:extLst>
          </p:cNvPr>
          <p:cNvSpPr/>
          <p:nvPr/>
        </p:nvSpPr>
        <p:spPr>
          <a:xfrm>
            <a:off x="8439321" y="3215149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7" name="Image 6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5486B3F-FC08-4AF2-9C62-B25323D5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80514" y="3728962"/>
            <a:ext cx="1671323" cy="17226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86AC6F6-C0FB-414F-97EE-7AC1BA82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7967" y="3834211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Émoticône 8">
            <a:extLst>
              <a:ext uri="{FF2B5EF4-FFF2-40B4-BE49-F238E27FC236}">
                <a16:creationId xmlns:a16="http://schemas.microsoft.com/office/drawing/2014/main" id="{D959B927-82C8-477B-8709-ADFE4FEE9C85}"/>
              </a:ext>
            </a:extLst>
          </p:cNvPr>
          <p:cNvSpPr/>
          <p:nvPr/>
        </p:nvSpPr>
        <p:spPr>
          <a:xfrm>
            <a:off x="1350977" y="3930787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96C2132-3FCB-4CA8-BC77-B35D6B247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27" y="2616250"/>
            <a:ext cx="5097391" cy="3250794"/>
          </a:xfrm>
          <a:prstGeom prst="rect">
            <a:avLst/>
          </a:prstGeom>
        </p:spPr>
      </p:pic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2036183F-1A4B-4B44-B6BD-785169195EFB}"/>
              </a:ext>
            </a:extLst>
          </p:cNvPr>
          <p:cNvSpPr/>
          <p:nvPr/>
        </p:nvSpPr>
        <p:spPr>
          <a:xfrm>
            <a:off x="3584028" y="35844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5DAA98A-9D94-4898-98F4-3F606F86008A}"/>
              </a:ext>
            </a:extLst>
          </p:cNvPr>
          <p:cNvSpPr/>
          <p:nvPr/>
        </p:nvSpPr>
        <p:spPr>
          <a:xfrm>
            <a:off x="7335350" y="35844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89D7D41-E968-464C-B31F-203DEDF1C9CE}"/>
              </a:ext>
            </a:extLst>
          </p:cNvPr>
          <p:cNvSpPr/>
          <p:nvPr/>
        </p:nvSpPr>
        <p:spPr>
          <a:xfrm>
            <a:off x="4719143" y="4962843"/>
            <a:ext cx="2753711" cy="951668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Equilibre fragile!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5D8B615-BE6F-43E7-BB46-642C7FA3DE4E}"/>
              </a:ext>
            </a:extLst>
          </p:cNvPr>
          <p:cNvSpPr/>
          <p:nvPr/>
        </p:nvSpPr>
        <p:spPr>
          <a:xfrm>
            <a:off x="4164749" y="1920625"/>
            <a:ext cx="3862500" cy="1159124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 mauvais : D apprend pas</a:t>
            </a:r>
          </a:p>
          <a:p>
            <a:pPr algn="ctr"/>
            <a:r>
              <a:rPr lang="fr-FR" sz="2400" dirty="0"/>
              <a:t>D mauvais : G apprend pas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70723F-6A62-D018-C87B-B3CB5171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57" t="8505" r="9337" b="10704"/>
          <a:stretch/>
        </p:blipFill>
        <p:spPr>
          <a:xfrm>
            <a:off x="8439318" y="1243216"/>
            <a:ext cx="3216973" cy="13917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FCA9A11-C207-6403-00DF-D536C024525C}"/>
              </a:ext>
            </a:extLst>
          </p:cNvPr>
          <p:cNvSpPr txBox="1"/>
          <p:nvPr/>
        </p:nvSpPr>
        <p:spPr>
          <a:xfrm>
            <a:off x="8313758" y="2568783"/>
            <a:ext cx="37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Problème dû à la descente de gradient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786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94CBAC-BF87-4750-B79B-377545B7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pic>
        <p:nvPicPr>
          <p:cNvPr id="9" name="Espace réservé du contenu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0E7A86-983B-47DE-95D7-CAB58753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" y="1353787"/>
            <a:ext cx="6832875" cy="3319973"/>
          </a:xfrm>
          <a:ln w="57150">
            <a:solidFill>
              <a:schemeClr val="accent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2C32FE-BCF6-4646-A4AC-DAFCC3D6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pic>
        <p:nvPicPr>
          <p:cNvPr id="10" name="Picture 4" descr="Convolution arithmetic tutorial — Theano 1.1.2+29.g8b2825658.dirty  documentation">
            <a:extLst>
              <a:ext uri="{FF2B5EF4-FFF2-40B4-BE49-F238E27FC236}">
                <a16:creationId xmlns:a16="http://schemas.microsoft.com/office/drawing/2014/main" id="{F08011E3-4120-29F4-B85B-5E54C5AF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2711" y="1387462"/>
            <a:ext cx="3698499" cy="2596423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92535D-B03B-1128-5031-EC84D1E39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8"/>
          <a:stretch/>
        </p:blipFill>
        <p:spPr>
          <a:xfrm>
            <a:off x="2216727" y="4797973"/>
            <a:ext cx="3285836" cy="19235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A9BCEE7-650F-1797-2360-843435F801FB}"/>
              </a:ext>
            </a:extLst>
          </p:cNvPr>
          <p:cNvSpPr txBox="1"/>
          <p:nvPr/>
        </p:nvSpPr>
        <p:spPr>
          <a:xfrm>
            <a:off x="9982200" y="3197646"/>
            <a:ext cx="134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PADDING</a:t>
            </a:r>
            <a:endParaRPr kumimoji="1" lang="ja-JP" altLang="en-US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3C12BE-BEFD-1CD0-2285-C8B55AA29D1B}"/>
              </a:ext>
            </a:extLst>
          </p:cNvPr>
          <p:cNvSpPr txBox="1"/>
          <p:nvPr/>
        </p:nvSpPr>
        <p:spPr>
          <a:xfrm>
            <a:off x="3525981" y="5894685"/>
            <a:ext cx="131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2400" dirty="0"/>
              <a:t>STRIDE</a:t>
            </a:r>
            <a:endParaRPr kumimoji="1" lang="ja-JP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C774A-9D8C-5EFE-03BB-819A93AA55BE}"/>
              </a:ext>
            </a:extLst>
          </p:cNvPr>
          <p:cNvSpPr/>
          <p:nvPr/>
        </p:nvSpPr>
        <p:spPr>
          <a:xfrm>
            <a:off x="3265110" y="4901535"/>
            <a:ext cx="1037440" cy="231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FD425DE5-55D1-C521-49FC-F583CB18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30359" y="4263395"/>
            <a:ext cx="2743201" cy="2393005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300FFD-05B5-F4F4-52D6-AD3E05D75640}"/>
              </a:ext>
            </a:extLst>
          </p:cNvPr>
          <p:cNvSpPr txBox="1"/>
          <p:nvPr/>
        </p:nvSpPr>
        <p:spPr>
          <a:xfrm>
            <a:off x="8802254" y="5846007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POOLING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697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3E3E4-75D9-49F9-A248-1C81618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27709A3-9906-45EF-B8F3-9F36D047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9"/>
          <a:stretch/>
        </p:blipFill>
        <p:spPr>
          <a:xfrm>
            <a:off x="1837515" y="1468288"/>
            <a:ext cx="8144685" cy="484266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F1423F-83DE-4DDB-ACC6-57A15C79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599BCEE-A6E2-4C07-8A4A-0950FB861790}"/>
              </a:ext>
            </a:extLst>
          </p:cNvPr>
          <p:cNvSpPr/>
          <p:nvPr/>
        </p:nvSpPr>
        <p:spPr>
          <a:xfrm>
            <a:off x="8862848" y="2451538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Gradients nuls = </a:t>
            </a:r>
          </a:p>
          <a:p>
            <a:pPr algn="ctr"/>
            <a:r>
              <a:rPr lang="fr-FR" sz="2400" dirty="0"/>
              <a:t>Plus d’entraînement !!</a:t>
            </a:r>
          </a:p>
        </p:txBody>
      </p:sp>
    </p:spTree>
    <p:extLst>
      <p:ext uri="{BB962C8B-B14F-4D97-AF65-F5344CB8AC3E}">
        <p14:creationId xmlns:p14="http://schemas.microsoft.com/office/powerpoint/2010/main" val="31395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DB07-9EC0-4101-BF21-BF5722E0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17" y="212457"/>
            <a:ext cx="10515600" cy="732155"/>
          </a:xfrm>
        </p:spPr>
        <p:txBody>
          <a:bodyPr/>
          <a:lstStyle/>
          <a:p>
            <a:r>
              <a:rPr lang="fr-FR" dirty="0"/>
              <a:t>(Flashback) </a:t>
            </a:r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1FCA1-8CD0-4014-89E2-D7AF37D0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79C076-B504-42D9-888C-662CF2762338}"/>
                  </a:ext>
                </a:extLst>
              </p:cNvPr>
              <p:cNvSpPr txBox="1"/>
              <p:nvPr/>
            </p:nvSpPr>
            <p:spPr>
              <a:xfrm>
                <a:off x="1490057" y="1459765"/>
                <a:ext cx="8558519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 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F79C076-B504-42D9-888C-662CF276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057" y="1459765"/>
                <a:ext cx="8558519" cy="613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4B00D76-D664-4B9F-9104-EC5F4DD9B3B7}"/>
                  </a:ext>
                </a:extLst>
              </p:cNvPr>
              <p:cNvSpPr txBox="1"/>
              <p:nvPr/>
            </p:nvSpPr>
            <p:spPr>
              <a:xfrm>
                <a:off x="792634" y="2629377"/>
                <a:ext cx="2433230" cy="8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4B00D76-D664-4B9F-9104-EC5F4DD9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34" y="2629377"/>
                <a:ext cx="2433230" cy="892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DE19DE1-1066-4194-B44D-39F49155A2CC}"/>
                  </a:ext>
                </a:extLst>
              </p:cNvPr>
              <p:cNvSpPr txBox="1"/>
              <p:nvPr/>
            </p:nvSpPr>
            <p:spPr>
              <a:xfrm>
                <a:off x="3225864" y="2865434"/>
                <a:ext cx="25434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DE19DE1-1066-4194-B44D-39F49155A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64" y="2865434"/>
                <a:ext cx="254345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A331487-179B-4905-AAC8-4DD68A7B6ED9}"/>
                  </a:ext>
                </a:extLst>
              </p:cNvPr>
              <p:cNvSpPr txBox="1"/>
              <p:nvPr/>
            </p:nvSpPr>
            <p:spPr>
              <a:xfrm>
                <a:off x="792634" y="3896114"/>
                <a:ext cx="2286908" cy="8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A331487-179B-4905-AAC8-4DD68A7B6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34" y="3896114"/>
                <a:ext cx="2286908" cy="892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9CDA817-718E-47EC-B9A9-C22CCE816146}"/>
                  </a:ext>
                </a:extLst>
              </p:cNvPr>
              <p:cNvSpPr txBox="1"/>
              <p:nvPr/>
            </p:nvSpPr>
            <p:spPr>
              <a:xfrm>
                <a:off x="3225864" y="4132171"/>
                <a:ext cx="23417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9CDA817-718E-47EC-B9A9-C22CCE816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64" y="4132171"/>
                <a:ext cx="234179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2E57E59-DE69-46BC-9472-25E6C653B7BC}"/>
                  </a:ext>
                </a:extLst>
              </p:cNvPr>
              <p:cNvSpPr txBox="1"/>
              <p:nvPr/>
            </p:nvSpPr>
            <p:spPr>
              <a:xfrm>
                <a:off x="7071881" y="2863142"/>
                <a:ext cx="371095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fr-FR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800" dirty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2E57E59-DE69-46BC-9472-25E6C653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81" y="2863142"/>
                <a:ext cx="3710952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DF48597-01B6-4A88-827D-BBC2A27290EA}"/>
                  </a:ext>
                </a:extLst>
              </p:cNvPr>
              <p:cNvSpPr txBox="1"/>
              <p:nvPr/>
            </p:nvSpPr>
            <p:spPr>
              <a:xfrm>
                <a:off x="7186577" y="4132171"/>
                <a:ext cx="328808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DF48597-01B6-4A88-827D-BBC2A272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577" y="4132171"/>
                <a:ext cx="3288080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2603EF4-B1C2-4472-94E2-6FD1D16407AF}"/>
              </a:ext>
            </a:extLst>
          </p:cNvPr>
          <p:cNvCxnSpPr/>
          <p:nvPr/>
        </p:nvCxnSpPr>
        <p:spPr>
          <a:xfrm>
            <a:off x="6062005" y="3075813"/>
            <a:ext cx="84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F76DBC7-3AB2-4953-9172-1A4AE9329368}"/>
              </a:ext>
            </a:extLst>
          </p:cNvPr>
          <p:cNvCxnSpPr/>
          <p:nvPr/>
        </p:nvCxnSpPr>
        <p:spPr>
          <a:xfrm>
            <a:off x="6062005" y="4342550"/>
            <a:ext cx="84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5626C3-CC91-41E1-BED6-ED4F8832F157}"/>
                  </a:ext>
                </a:extLst>
              </p:cNvPr>
              <p:cNvSpPr txBox="1"/>
              <p:nvPr/>
            </p:nvSpPr>
            <p:spPr>
              <a:xfrm>
                <a:off x="1214307" y="5582081"/>
                <a:ext cx="9988491" cy="595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5626C3-CC91-41E1-BED6-ED4F8832F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07" y="5582081"/>
                <a:ext cx="9988491" cy="595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9C1939B8-CADB-4C13-A7C9-02DA6D95754B}"/>
              </a:ext>
            </a:extLst>
          </p:cNvPr>
          <p:cNvSpPr txBox="1"/>
          <p:nvPr/>
        </p:nvSpPr>
        <p:spPr>
          <a:xfrm>
            <a:off x="3931254" y="5034350"/>
            <a:ext cx="806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Qu’en est-il pour un réseau de taille N ?</a:t>
            </a:r>
          </a:p>
        </p:txBody>
      </p:sp>
    </p:spTree>
    <p:extLst>
      <p:ext uri="{BB962C8B-B14F-4D97-AF65-F5344CB8AC3E}">
        <p14:creationId xmlns:p14="http://schemas.microsoft.com/office/powerpoint/2010/main" val="253339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4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5549055-A504-49F8-B7A2-B5ECC16E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00" y="4775203"/>
            <a:ext cx="2342657" cy="1778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/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76" y="4894493"/>
                <a:ext cx="11392924" cy="694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F19BA69-DC21-5FC0-6679-665A1C0A5C4B}"/>
              </a:ext>
            </a:extLst>
          </p:cNvPr>
          <p:cNvSpPr/>
          <p:nvPr/>
        </p:nvSpPr>
        <p:spPr>
          <a:xfrm rot="5400000">
            <a:off x="2085477" y="5300053"/>
            <a:ext cx="369333" cy="821946"/>
          </a:xfrm>
          <a:prstGeom prst="rightBrace">
            <a:avLst>
              <a:gd name="adj1" fmla="val 60457"/>
              <a:gd name="adj2" fmla="val 5101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96F077-9385-1171-5EA5-B7A36C6CD974}"/>
              </a:ext>
            </a:extLst>
          </p:cNvPr>
          <p:cNvSpPr txBox="1"/>
          <p:nvPr/>
        </p:nvSpPr>
        <p:spPr>
          <a:xfrm>
            <a:off x="1988655" y="599052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b="1" dirty="0"/>
              <a:t>~ 0</a:t>
            </a:r>
            <a:endParaRPr kumimoji="1" lang="ja-JP" altLang="en-US" sz="2400" b="1" dirty="0"/>
          </a:p>
        </p:txBody>
      </p:sp>
      <p:sp>
        <p:nvSpPr>
          <p:cNvPr id="14" name="Flèche : courbe vers le haut 13">
            <a:extLst>
              <a:ext uri="{FF2B5EF4-FFF2-40B4-BE49-F238E27FC236}">
                <a16:creationId xmlns:a16="http://schemas.microsoft.com/office/drawing/2014/main" id="{EA7791FD-D482-0539-BC67-01395791D52C}"/>
              </a:ext>
            </a:extLst>
          </p:cNvPr>
          <p:cNvSpPr/>
          <p:nvPr/>
        </p:nvSpPr>
        <p:spPr>
          <a:xfrm>
            <a:off x="2471271" y="5807392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 : courbe vers le haut 14">
            <a:extLst>
              <a:ext uri="{FF2B5EF4-FFF2-40B4-BE49-F238E27FC236}">
                <a16:creationId xmlns:a16="http://schemas.microsoft.com/office/drawing/2014/main" id="{504ABD3A-2C12-0406-E093-7F18D386A9E1}"/>
              </a:ext>
            </a:extLst>
          </p:cNvPr>
          <p:cNvSpPr/>
          <p:nvPr/>
        </p:nvSpPr>
        <p:spPr>
          <a:xfrm>
            <a:off x="3198243" y="5678762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 : courbe vers le haut 15">
            <a:extLst>
              <a:ext uri="{FF2B5EF4-FFF2-40B4-BE49-F238E27FC236}">
                <a16:creationId xmlns:a16="http://schemas.microsoft.com/office/drawing/2014/main" id="{9AB196AB-F0D8-2EF9-AAB3-AFDC487E436D}"/>
              </a:ext>
            </a:extLst>
          </p:cNvPr>
          <p:cNvSpPr/>
          <p:nvPr/>
        </p:nvSpPr>
        <p:spPr>
          <a:xfrm>
            <a:off x="4136088" y="5689510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Flèche : courbe vers le haut 16">
            <a:extLst>
              <a:ext uri="{FF2B5EF4-FFF2-40B4-BE49-F238E27FC236}">
                <a16:creationId xmlns:a16="http://schemas.microsoft.com/office/drawing/2014/main" id="{FB57375E-B17D-5ACA-4E83-1314885D86EF}"/>
              </a:ext>
            </a:extLst>
          </p:cNvPr>
          <p:cNvSpPr/>
          <p:nvPr/>
        </p:nvSpPr>
        <p:spPr>
          <a:xfrm>
            <a:off x="5200575" y="5693277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courbe vers le haut 17">
            <a:extLst>
              <a:ext uri="{FF2B5EF4-FFF2-40B4-BE49-F238E27FC236}">
                <a16:creationId xmlns:a16="http://schemas.microsoft.com/office/drawing/2014/main" id="{206BB7A8-6539-4EE8-6E5E-4D4F7D2CEA4E}"/>
              </a:ext>
            </a:extLst>
          </p:cNvPr>
          <p:cNvSpPr/>
          <p:nvPr/>
        </p:nvSpPr>
        <p:spPr>
          <a:xfrm>
            <a:off x="6267378" y="5684310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Flèche : courbe vers le haut 18">
            <a:extLst>
              <a:ext uri="{FF2B5EF4-FFF2-40B4-BE49-F238E27FC236}">
                <a16:creationId xmlns:a16="http://schemas.microsoft.com/office/drawing/2014/main" id="{328F333B-315C-6CED-CEED-F25717951CC8}"/>
              </a:ext>
            </a:extLst>
          </p:cNvPr>
          <p:cNvSpPr/>
          <p:nvPr/>
        </p:nvSpPr>
        <p:spPr>
          <a:xfrm>
            <a:off x="8612545" y="5662795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47BF4E5-26A6-4DD3-C3A4-647AF4752156}"/>
              </a:ext>
            </a:extLst>
          </p:cNvPr>
          <p:cNvSpPr/>
          <p:nvPr/>
        </p:nvSpPr>
        <p:spPr>
          <a:xfrm>
            <a:off x="9656025" y="5662795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Flèche : courbe vers le haut 20">
            <a:extLst>
              <a:ext uri="{FF2B5EF4-FFF2-40B4-BE49-F238E27FC236}">
                <a16:creationId xmlns:a16="http://schemas.microsoft.com/office/drawing/2014/main" id="{DDDBA385-2092-FBF0-215A-67A2D5FBFFE6}"/>
              </a:ext>
            </a:extLst>
          </p:cNvPr>
          <p:cNvSpPr/>
          <p:nvPr/>
        </p:nvSpPr>
        <p:spPr>
          <a:xfrm>
            <a:off x="10473607" y="5662797"/>
            <a:ext cx="680720" cy="54895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/>
              <p:nvPr/>
            </p:nvSpPr>
            <p:spPr>
              <a:xfrm>
                <a:off x="4809420" y="4667149"/>
                <a:ext cx="2573157" cy="944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ZoneTexte 17">
                <a:extLst>
                  <a:ext uri="{FF2B5EF4-FFF2-40B4-BE49-F238E27FC236}">
                    <a16:creationId xmlns:a16="http://schemas.microsoft.com/office/drawing/2014/main" id="{D78DF051-B90B-F61E-4D8A-F483FA3EA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20" y="4667149"/>
                <a:ext cx="2573157" cy="944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887CD08-6A52-80DA-A77F-61F28D70E1FF}"/>
              </a:ext>
            </a:extLst>
          </p:cNvPr>
          <p:cNvSpPr/>
          <p:nvPr/>
        </p:nvSpPr>
        <p:spPr>
          <a:xfrm>
            <a:off x="2477160" y="5831607"/>
            <a:ext cx="7237675" cy="707305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Gradients très faibles = entraînement inefficace </a:t>
            </a:r>
          </a:p>
        </p:txBody>
      </p:sp>
    </p:spTree>
    <p:extLst>
      <p:ext uri="{BB962C8B-B14F-4D97-AF65-F5344CB8AC3E}">
        <p14:creationId xmlns:p14="http://schemas.microsoft.com/office/powerpoint/2010/main" val="3197102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collapse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A76483-D4B6-41A4-8A4A-777BF77D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" y="2962268"/>
            <a:ext cx="8621568" cy="1956019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74D7FF-4280-417F-9B8F-BDE0FF98D3AA}"/>
              </a:ext>
            </a:extLst>
          </p:cNvPr>
          <p:cNvSpPr/>
          <p:nvPr/>
        </p:nvSpPr>
        <p:spPr>
          <a:xfrm>
            <a:off x="2835507" y="1233996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«Bon » entraînement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ABC75C-B9D2-4F2C-9E67-D6B560DF2327}"/>
              </a:ext>
            </a:extLst>
          </p:cNvPr>
          <p:cNvSpPr/>
          <p:nvPr/>
        </p:nvSpPr>
        <p:spPr>
          <a:xfrm>
            <a:off x="2835507" y="5713482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Mode collapse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D78877EA-95A2-4296-B3BA-F12C61002B4F}"/>
              </a:ext>
            </a:extLst>
          </p:cNvPr>
          <p:cNvSpPr/>
          <p:nvPr/>
        </p:nvSpPr>
        <p:spPr>
          <a:xfrm rot="16200000" flipV="1">
            <a:off x="3996059" y="-1114307"/>
            <a:ext cx="732156" cy="7420992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FC1B6D3-8A96-4F65-BEED-A9CE68AD17AB}"/>
              </a:ext>
            </a:extLst>
          </p:cNvPr>
          <p:cNvSpPr/>
          <p:nvPr/>
        </p:nvSpPr>
        <p:spPr>
          <a:xfrm rot="5400000" flipV="1">
            <a:off x="4003940" y="1555193"/>
            <a:ext cx="732156" cy="7420991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B821CD-F1DA-DEEB-E2B8-D76C287E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89" y="1362459"/>
            <a:ext cx="2767670" cy="20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C22C9-2A22-0756-750E-3C049400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39" y="3761864"/>
            <a:ext cx="2469971" cy="24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7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905EE-4C4C-1C73-5C99-843DC09A1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6) Des solutions?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7DEFD3-C59F-A21D-B2D9-F02721D5F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FB2B6-6473-6A72-7455-1E86984C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726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DC553-557D-45D8-8918-DA331109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activations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0EA2E6-A2C7-45A5-9A91-B566271E3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1537138"/>
            <a:ext cx="9757296" cy="378372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5542D9-5359-414B-82BF-FE8933BD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2F0848-4EDC-414A-AACA-CDE5DA46B24D}"/>
              </a:ext>
            </a:extLst>
          </p:cNvPr>
          <p:cNvSpPr/>
          <p:nvPr/>
        </p:nvSpPr>
        <p:spPr>
          <a:xfrm>
            <a:off x="2543993" y="5438527"/>
            <a:ext cx="1376365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ReLU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753F0BC-01A7-4A69-8CCA-085ADBAC5AA5}"/>
              </a:ext>
            </a:extLst>
          </p:cNvPr>
          <p:cNvSpPr/>
          <p:nvPr/>
        </p:nvSpPr>
        <p:spPr>
          <a:xfrm>
            <a:off x="7161732" y="5438527"/>
            <a:ext cx="1751040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LeakyReLU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5170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5E1F-5013-45C2-B488-22C6598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batchnorm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83C06-157F-4B4F-AB6D-E93A25F2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48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64E32E-DFE2-467F-8F0C-637852E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38" y="2300851"/>
            <a:ext cx="294414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5C9476-8A89-44B2-A39A-9CAB9131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58" y="4099384"/>
            <a:ext cx="1394045" cy="5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FCADACA-CE23-4BC9-AFBF-EF16FEF6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32" y="4973374"/>
            <a:ext cx="1576441" cy="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2762FB-217C-4702-A7F5-95081B524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74" y="3257456"/>
            <a:ext cx="2944146" cy="5545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F2B483-2E22-1467-D084-FFB3BECA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9" y="2569012"/>
            <a:ext cx="8607141" cy="2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5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7DA47-2BA4-B42D-8C94-E7DD7996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759204-F3F8-ECF8-5052-B48AF995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B20D239-528B-1BC1-A770-448495360350}"/>
              </a:ext>
            </a:extLst>
          </p:cNvPr>
          <p:cNvSpPr/>
          <p:nvPr/>
        </p:nvSpPr>
        <p:spPr>
          <a:xfrm>
            <a:off x="8639351" y="2460710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LeakyReLU</a:t>
            </a:r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120676F-89AE-3F66-4E8A-47F174C829AB}"/>
              </a:ext>
            </a:extLst>
          </p:cNvPr>
          <p:cNvSpPr/>
          <p:nvPr/>
        </p:nvSpPr>
        <p:spPr>
          <a:xfrm>
            <a:off x="4024487" y="280630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3A5CD90-2DEF-FD6F-9E28-114EEF7D556C}"/>
              </a:ext>
            </a:extLst>
          </p:cNvPr>
          <p:cNvSpPr/>
          <p:nvPr/>
        </p:nvSpPr>
        <p:spPr>
          <a:xfrm>
            <a:off x="7743405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96B2CF7-5AEB-F54B-821B-B417A3FBEE63}"/>
              </a:ext>
            </a:extLst>
          </p:cNvPr>
          <p:cNvSpPr/>
          <p:nvPr/>
        </p:nvSpPr>
        <p:spPr>
          <a:xfrm>
            <a:off x="10973577" y="287504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C5316F8-2BBF-86E8-CDCB-2345A88E1FD9}"/>
              </a:ext>
            </a:extLst>
          </p:cNvPr>
          <p:cNvSpPr/>
          <p:nvPr/>
        </p:nvSpPr>
        <p:spPr>
          <a:xfrm>
            <a:off x="866353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8DFBAD13-53A4-7E9A-1F0D-F8B99F66021D}"/>
              </a:ext>
            </a:extLst>
          </p:cNvPr>
          <p:cNvSpPr/>
          <p:nvPr/>
        </p:nvSpPr>
        <p:spPr>
          <a:xfrm>
            <a:off x="1675797" y="2479759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39D8139D-031D-F601-8622-56EE8AACF13E}"/>
              </a:ext>
            </a:extLst>
          </p:cNvPr>
          <p:cNvSpPr/>
          <p:nvPr/>
        </p:nvSpPr>
        <p:spPr>
          <a:xfrm>
            <a:off x="4933528" y="2498810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1143A0BF-3852-ED03-E31C-E53E5470D6B2}"/>
              </a:ext>
            </a:extLst>
          </p:cNvPr>
          <p:cNvSpPr/>
          <p:nvPr/>
        </p:nvSpPr>
        <p:spPr>
          <a:xfrm>
            <a:off x="8639351" y="4844342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6C8210E-36AB-3C02-1DB5-58CDB0B190A8}"/>
              </a:ext>
            </a:extLst>
          </p:cNvPr>
          <p:cNvSpPr/>
          <p:nvPr/>
        </p:nvSpPr>
        <p:spPr>
          <a:xfrm>
            <a:off x="4024487" y="518993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766432E-040C-4459-60AB-0CB6A6D36F27}"/>
              </a:ext>
            </a:extLst>
          </p:cNvPr>
          <p:cNvSpPr/>
          <p:nvPr/>
        </p:nvSpPr>
        <p:spPr>
          <a:xfrm>
            <a:off x="7743405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6F98705-9D11-E70F-F674-BCB8B0A30D47}"/>
              </a:ext>
            </a:extLst>
          </p:cNvPr>
          <p:cNvSpPr/>
          <p:nvPr/>
        </p:nvSpPr>
        <p:spPr>
          <a:xfrm>
            <a:off x="10973577" y="525867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F57135E-9993-319C-A147-51F65499B907}"/>
              </a:ext>
            </a:extLst>
          </p:cNvPr>
          <p:cNvSpPr/>
          <p:nvPr/>
        </p:nvSpPr>
        <p:spPr>
          <a:xfrm>
            <a:off x="866353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BFC96A5A-0EDD-34D1-F805-5C7C983146D2}"/>
              </a:ext>
            </a:extLst>
          </p:cNvPr>
          <p:cNvSpPr/>
          <p:nvPr/>
        </p:nvSpPr>
        <p:spPr>
          <a:xfrm>
            <a:off x="1675797" y="4863391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01F102A2-FD2E-5D91-77A5-6317CFC1A2A3}"/>
              </a:ext>
            </a:extLst>
          </p:cNvPr>
          <p:cNvSpPr/>
          <p:nvPr/>
        </p:nvSpPr>
        <p:spPr>
          <a:xfrm>
            <a:off x="4933528" y="4882442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0DB0EF-3223-67A8-8B71-685B464DF64D}"/>
              </a:ext>
            </a:extLst>
          </p:cNvPr>
          <p:cNvSpPr txBox="1"/>
          <p:nvPr/>
        </p:nvSpPr>
        <p:spPr>
          <a:xfrm>
            <a:off x="4618082" y="4270786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El </a:t>
            </a:r>
            <a:r>
              <a:rPr lang="fr-FR" sz="2400" dirty="0" err="1"/>
              <a:t>Generator</a:t>
            </a:r>
            <a:endParaRPr lang="fr-FR" sz="2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C121661-4182-0678-0626-98DB2EB03702}"/>
              </a:ext>
            </a:extLst>
          </p:cNvPr>
          <p:cNvSpPr txBox="1"/>
          <p:nvPr/>
        </p:nvSpPr>
        <p:spPr>
          <a:xfrm>
            <a:off x="4589929" y="1878065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El </a:t>
            </a:r>
            <a:r>
              <a:rPr lang="fr-FR" sz="2400" dirty="0" err="1"/>
              <a:t>Discriminator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1145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pic>
        <p:nvPicPr>
          <p:cNvPr id="6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617BA241-640C-4E45-A04D-561E5C98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4745" y="1380728"/>
            <a:ext cx="9802510" cy="5247154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618DE7-1A30-4AC7-8FFE-6D3AF0CC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694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20B5B-59A9-4F5F-AD1A-CA876E7A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petites astuces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39048-2B89-4E31-95D6-E956CB4D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50</a:t>
            </a:fld>
            <a:endParaRPr lang="fr-FR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C5FA88-FB47-444B-84FE-AB7C66E63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 b="50000"/>
          <a:stretch/>
        </p:blipFill>
        <p:spPr>
          <a:xfrm>
            <a:off x="8409954" y="3334353"/>
            <a:ext cx="3474199" cy="15625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085908-3385-4257-9331-5C02D2FD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0" y="2050358"/>
            <a:ext cx="3276768" cy="2438525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9FF5F8-7BF6-4883-A68B-F53542CD6342}"/>
              </a:ext>
            </a:extLst>
          </p:cNvPr>
          <p:cNvSpPr/>
          <p:nvPr/>
        </p:nvSpPr>
        <p:spPr>
          <a:xfrm>
            <a:off x="9171732" y="1428041"/>
            <a:ext cx="2582832" cy="69828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One-</a:t>
            </a:r>
            <a:r>
              <a:rPr lang="fr-FR" sz="2400" dirty="0" err="1"/>
              <a:t>sided</a:t>
            </a:r>
            <a:r>
              <a:rPr lang="fr-FR" sz="2400" dirty="0"/>
              <a:t> label </a:t>
            </a:r>
            <a:r>
              <a:rPr lang="fr-FR" sz="2400" dirty="0" err="1"/>
              <a:t>smoothing</a:t>
            </a:r>
            <a:endParaRPr lang="fr-FR" sz="2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43187E-039C-48AA-ADE1-0AFFA69096EE}"/>
              </a:ext>
            </a:extLst>
          </p:cNvPr>
          <p:cNvSpPr/>
          <p:nvPr/>
        </p:nvSpPr>
        <p:spPr>
          <a:xfrm>
            <a:off x="356110" y="1397524"/>
            <a:ext cx="3575108" cy="62956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Normaliser entre -1 et  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E39D8D2-7B26-43FE-8EC1-46B6D629AD2B}"/>
              </a:ext>
            </a:extLst>
          </p:cNvPr>
          <p:cNvSpPr/>
          <p:nvPr/>
        </p:nvSpPr>
        <p:spPr>
          <a:xfrm>
            <a:off x="6096000" y="3597048"/>
            <a:ext cx="2083542" cy="80091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Ajouter labels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2317F53-9D38-437A-94F1-FFA3690998D1}"/>
              </a:ext>
            </a:extLst>
          </p:cNvPr>
          <p:cNvSpPr/>
          <p:nvPr/>
        </p:nvSpPr>
        <p:spPr>
          <a:xfrm>
            <a:off x="4503659" y="2559792"/>
            <a:ext cx="2582831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Feature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CDB714-D268-4714-2E92-CFA4C076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642" y="1588587"/>
            <a:ext cx="4635757" cy="3667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56FFA2-AD86-8AF6-CDB3-C71114F91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276" y="2648023"/>
            <a:ext cx="3512061" cy="42732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419A2E6-F3C2-67AD-2EF5-2153D8ECCC50}"/>
              </a:ext>
            </a:extLst>
          </p:cNvPr>
          <p:cNvSpPr/>
          <p:nvPr/>
        </p:nvSpPr>
        <p:spPr>
          <a:xfrm>
            <a:off x="7982995" y="5530612"/>
            <a:ext cx="1255210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WGAN</a:t>
            </a:r>
          </a:p>
        </p:txBody>
      </p:sp>
      <p:pic>
        <p:nvPicPr>
          <p:cNvPr id="1026" name="Picture 2" descr="GAN — Wasserstein GAN &amp; WGAN-GP. Training GAN is hard. Models may never… |  by Jonathan Hui | Medium">
            <a:extLst>
              <a:ext uri="{FF2B5EF4-FFF2-40B4-BE49-F238E27FC236}">
                <a16:creationId xmlns:a16="http://schemas.microsoft.com/office/drawing/2014/main" id="{CF464224-77E3-16A5-B5A5-8FACF4F3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5" y="4842224"/>
            <a:ext cx="7286847" cy="17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65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75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7) Y </a:t>
            </a:r>
            <a:r>
              <a:rPr lang="en-US" dirty="0" err="1"/>
              <a:t>en</a:t>
            </a:r>
            <a:r>
              <a:rPr lang="en-US" dirty="0"/>
              <a:t> a encore !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3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41D1D-3BAB-424A-BDB0-0208B115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+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7C7B6F-2414-48E1-9DBC-A0885B8B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6153BF-65D0-4846-A4D6-38311B184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6" y="1406349"/>
            <a:ext cx="3420781" cy="39108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3B6735C-6F0E-43C3-ADC9-F5C5A72F5A59}"/>
              </a:ext>
            </a:extLst>
          </p:cNvPr>
          <p:cNvSpPr/>
          <p:nvPr/>
        </p:nvSpPr>
        <p:spPr>
          <a:xfrm>
            <a:off x="3631747" y="4270372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Style GAN</a:t>
            </a:r>
          </a:p>
        </p:txBody>
      </p:sp>
      <p:pic>
        <p:nvPicPr>
          <p:cNvPr id="12" name="Image 11" descr="Une image contenant personne, posant, groupe, debout&#10;&#10;Description générée automatiquement">
            <a:extLst>
              <a:ext uri="{FF2B5EF4-FFF2-40B4-BE49-F238E27FC236}">
                <a16:creationId xmlns:a16="http://schemas.microsoft.com/office/drawing/2014/main" id="{DE24A0CF-F10F-41CE-AD56-CFC1AFC8E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68" y="1406349"/>
            <a:ext cx="4458850" cy="2675310"/>
          </a:xfrm>
          <a:prstGeom prst="rect">
            <a:avLst/>
          </a:prstGeo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AC2FF53D-79A2-4A71-A655-7D334EEB2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54" y="1406349"/>
            <a:ext cx="3326280" cy="4329709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0A439AB-78AE-40F7-80A2-D93334A27652}"/>
              </a:ext>
            </a:extLst>
          </p:cNvPr>
          <p:cNvSpPr/>
          <p:nvPr/>
        </p:nvSpPr>
        <p:spPr>
          <a:xfrm>
            <a:off x="6264166" y="5412657"/>
            <a:ext cx="3237006" cy="1024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Conditional</a:t>
            </a:r>
            <a:r>
              <a:rPr lang="fr-FR" sz="2400" dirty="0"/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2588259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CFB06-6AA0-E4BD-0C2C-34BCE11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Autres trucs marrants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0A05E-6A23-4377-EEEC-3B503A9C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54</a:t>
            </a:fld>
            <a:endParaRPr lang="fr-FR"/>
          </a:p>
        </p:txBody>
      </p:sp>
      <p:pic>
        <p:nvPicPr>
          <p:cNvPr id="1026" name="Picture 2" descr="Understanding GauGAN Part 1 | Paperspace Blog">
            <a:extLst>
              <a:ext uri="{FF2B5EF4-FFF2-40B4-BE49-F238E27FC236}">
                <a16:creationId xmlns:a16="http://schemas.microsoft.com/office/drawing/2014/main" id="{26FB14AA-0CE0-93AB-E3A3-523CFB2CB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90"/>
          <a:stretch/>
        </p:blipFill>
        <p:spPr bwMode="auto">
          <a:xfrm>
            <a:off x="350982" y="1466262"/>
            <a:ext cx="7169438" cy="19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FA14F8-4F10-1A09-BF75-B38F5814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9" y="3804422"/>
            <a:ext cx="5440218" cy="2675650"/>
          </a:xfrm>
          <a:prstGeom prst="rect">
            <a:avLst/>
          </a:prstGeom>
        </p:spPr>
      </p:pic>
      <p:pic>
        <p:nvPicPr>
          <p:cNvPr id="7" name="Image 6" descr="Une image contenant texte, herbe, extérieur, mammifère&#10;&#10;Description générée automatiquement">
            <a:extLst>
              <a:ext uri="{FF2B5EF4-FFF2-40B4-BE49-F238E27FC236}">
                <a16:creationId xmlns:a16="http://schemas.microsoft.com/office/drawing/2014/main" id="{3B3D792F-AE43-ACE4-E909-4C5DAED17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4791"/>
          <a:stretch/>
        </p:blipFill>
        <p:spPr>
          <a:xfrm>
            <a:off x="979055" y="4103784"/>
            <a:ext cx="3246717" cy="225256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1047B8E-1DF7-E62C-BE65-7E45DF040FEC}"/>
              </a:ext>
            </a:extLst>
          </p:cNvPr>
          <p:cNvSpPr/>
          <p:nvPr/>
        </p:nvSpPr>
        <p:spPr>
          <a:xfrm>
            <a:off x="4361682" y="5040757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Cycle GAN</a:t>
            </a:r>
          </a:p>
        </p:txBody>
      </p:sp>
      <p:pic>
        <p:nvPicPr>
          <p:cNvPr id="1028" name="Picture 4" descr="Understanding GauGAN Part 1 | Paperspace Blog">
            <a:extLst>
              <a:ext uri="{FF2B5EF4-FFF2-40B4-BE49-F238E27FC236}">
                <a16:creationId xmlns:a16="http://schemas.microsoft.com/office/drawing/2014/main" id="{A9749C8E-7DD1-D2AD-5FB1-A33022A8A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13803" b="24360"/>
          <a:stretch/>
        </p:blipFill>
        <p:spPr bwMode="auto">
          <a:xfrm>
            <a:off x="7684654" y="1448407"/>
            <a:ext cx="3969038" cy="20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AF86065-38F8-28EB-35E2-D2930788E701}"/>
              </a:ext>
            </a:extLst>
          </p:cNvPr>
          <p:cNvSpPr/>
          <p:nvPr/>
        </p:nvSpPr>
        <p:spPr>
          <a:xfrm>
            <a:off x="4999249" y="2864446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GauGAN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16177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3D44D-BE11-4800-94DD-1C57AC7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pleins d’autres encore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56C7446-D87F-48C8-8EF4-4DC82911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301382"/>
            <a:ext cx="7933760" cy="558889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1BF2D9-6344-4ADA-B396-25D8FBF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55</a:t>
            </a:fld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78E0C34-5167-4D23-A6B3-C9818A6754E3}"/>
              </a:ext>
            </a:extLst>
          </p:cNvPr>
          <p:cNvSpPr/>
          <p:nvPr/>
        </p:nvSpPr>
        <p:spPr>
          <a:xfrm>
            <a:off x="7704396" y="1501494"/>
            <a:ext cx="292739" cy="2522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D209BE1A-2B98-4C2A-AC46-35F03169D942}"/>
              </a:ext>
            </a:extLst>
          </p:cNvPr>
          <p:cNvSpPr/>
          <p:nvPr/>
        </p:nvSpPr>
        <p:spPr>
          <a:xfrm>
            <a:off x="7547269" y="3582049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99EAF5D8-88B5-4AA1-9915-8ECCF172A1A9}"/>
              </a:ext>
            </a:extLst>
          </p:cNvPr>
          <p:cNvSpPr/>
          <p:nvPr/>
        </p:nvSpPr>
        <p:spPr>
          <a:xfrm>
            <a:off x="8525003" y="3249368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6C40E93E-A96C-439C-8F9B-28F8464B6637}"/>
              </a:ext>
            </a:extLst>
          </p:cNvPr>
          <p:cNvSpPr/>
          <p:nvPr/>
        </p:nvSpPr>
        <p:spPr>
          <a:xfrm>
            <a:off x="7264152" y="2584403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</p:spTree>
    <p:extLst>
      <p:ext uri="{BB962C8B-B14F-4D97-AF65-F5344CB8AC3E}">
        <p14:creationId xmlns:p14="http://schemas.microsoft.com/office/powerpoint/2010/main" val="2535580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DC456-1723-C633-E12C-5F351F7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Pas que des </a:t>
            </a:r>
            <a:r>
              <a:rPr kumimoji="1" lang="fr-FR" altLang="ja-JP" dirty="0" err="1"/>
              <a:t>GANs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27D8F-D485-83FA-1713-9ACB4C3A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326629-4C93-8B72-752F-BBF6794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56</a:t>
            </a:fld>
            <a:endParaRPr lang="fr-FR"/>
          </a:p>
        </p:txBody>
      </p:sp>
      <p:sp>
        <p:nvSpPr>
          <p:cNvPr id="5" name="AutoShape 4" descr="Deep generative models - Dan MacKinlay">
            <a:extLst>
              <a:ext uri="{FF2B5EF4-FFF2-40B4-BE49-F238E27FC236}">
                <a16:creationId xmlns:a16="http://schemas.microsoft.com/office/drawing/2014/main" id="{9A63544F-0B65-B2E3-7979-198758FA1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EF90D6-7CFB-3749-F4E8-8A28F8A1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5" y="1529993"/>
            <a:ext cx="7148147" cy="4942601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BC0F5F41-8C72-712C-34AA-A6F12EE93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EEE83A-357D-2E59-0765-80B00B85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089" y="1389865"/>
            <a:ext cx="3123943" cy="1757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67ECC-839F-AD66-E7FC-D351736B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597" y="3395671"/>
            <a:ext cx="3065975" cy="332580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B6EA5AE-EFAF-C327-5C36-0460BA4B5EAD}"/>
              </a:ext>
            </a:extLst>
          </p:cNvPr>
          <p:cNvSpPr/>
          <p:nvPr/>
        </p:nvSpPr>
        <p:spPr>
          <a:xfrm>
            <a:off x="8177381" y="2074214"/>
            <a:ext cx="866437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VAE</a:t>
            </a:r>
            <a:endParaRPr kumimoji="1" lang="ja-JP" altLang="en-US" sz="24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9ED4E2-E49B-87F9-ACA3-0DD7FAC076A4}"/>
              </a:ext>
            </a:extLst>
          </p:cNvPr>
          <p:cNvSpPr/>
          <p:nvPr/>
        </p:nvSpPr>
        <p:spPr>
          <a:xfrm>
            <a:off x="10734342" y="4876009"/>
            <a:ext cx="1339273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DALL-E 2</a:t>
            </a:r>
            <a:endParaRPr kumimoji="1" lang="ja-JP" altLang="en-US" sz="24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B5C042A-06DA-4EF9-75A8-C62F5EFADD0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100047" y="2256777"/>
            <a:ext cx="1077334" cy="1138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CF7D7EE-C693-57CA-E87F-4DFEE21BF8D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153689" y="5058573"/>
            <a:ext cx="415908" cy="696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53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5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05D40-273A-4E5C-B605-A773D829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 !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532EB3-86D1-41AC-AFBA-E92E2735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735" y="4068599"/>
            <a:ext cx="8335970" cy="2098462"/>
          </a:xfrm>
        </p:spPr>
        <p:txBody>
          <a:bodyPr>
            <a:noAutofit/>
          </a:bodyPr>
          <a:lstStyle/>
          <a:p>
            <a:r>
              <a:rPr lang="fr-FR" dirty="0"/>
              <a:t>TP GAN : Devenir un artiste sans prendre de cours (de dessin) !</a:t>
            </a:r>
          </a:p>
          <a:p>
            <a:r>
              <a:rPr lang="fr-FR" dirty="0"/>
              <a:t>On va générer des chats trop mignons !!! </a:t>
            </a:r>
          </a:p>
          <a:p>
            <a:r>
              <a:rPr lang="el-GR" sz="2800" b="1" dirty="0"/>
              <a:t>(=^-ω-^=)</a:t>
            </a:r>
            <a:endParaRPr lang="fr-FR" sz="2800" b="1" dirty="0"/>
          </a:p>
          <a:p>
            <a:r>
              <a:rPr lang="fr-FR" sz="2800" u="sng" dirty="0"/>
              <a:t>RDV Jeudi 13/10 de 14h à 16h en EA-007</a:t>
            </a: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118A-8549-4B98-913C-26702824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II) Les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5137CFDE-485E-431C-9FF4-0E0DAC78F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7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un GAN?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186E50-E35C-454E-8D13-FC07D4D21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6" y="1369682"/>
            <a:ext cx="5559440" cy="2947330"/>
          </a:xfrm>
          <a:prstGeom prst="rect">
            <a:avLst/>
          </a:prstGeom>
        </p:spPr>
      </p:pic>
      <p:pic>
        <p:nvPicPr>
          <p:cNvPr id="1026" name="Picture 2" descr="Deep Learning Project — Drawing Anime Face with Simple Segmentation Mask |  by Steins | Medium">
            <a:extLst>
              <a:ext uri="{FF2B5EF4-FFF2-40B4-BE49-F238E27FC236}">
                <a16:creationId xmlns:a16="http://schemas.microsoft.com/office/drawing/2014/main" id="{B79DE6CF-E952-0607-288E-DC160F8F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6" r="50351"/>
          <a:stretch/>
        </p:blipFill>
        <p:spPr bwMode="auto">
          <a:xfrm>
            <a:off x="702454" y="1202530"/>
            <a:ext cx="4695499" cy="2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19B6779-2A60-9721-6310-8BCFE8AF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42" y="4475276"/>
            <a:ext cx="1716358" cy="21538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B05B7-8B82-E06E-FE4E-243F7F4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821" y="4475276"/>
            <a:ext cx="1793007" cy="2152606"/>
          </a:xfrm>
          <a:prstGeom prst="rect">
            <a:avLst/>
          </a:prstGeom>
        </p:spPr>
      </p:pic>
      <p:pic>
        <p:nvPicPr>
          <p:cNvPr id="1030" name="Picture 6" descr="18 Impressive Applications of Generative Adversarial Networks (GANs)">
            <a:extLst>
              <a:ext uri="{FF2B5EF4-FFF2-40B4-BE49-F238E27FC236}">
                <a16:creationId xmlns:a16="http://schemas.microsoft.com/office/drawing/2014/main" id="{3A23DEC7-24AC-729B-2101-58540DCA5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"/>
          <a:stretch/>
        </p:blipFill>
        <p:spPr bwMode="auto">
          <a:xfrm>
            <a:off x="715154" y="3618964"/>
            <a:ext cx="4682799" cy="32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1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8A244-B49A-4AD1-A7F5-341FCB30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ou humain?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26460C-9B76-4624-842B-60FA9065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8D30605-A09E-B5CA-E122-06466083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8677B-AE2E-8583-0B5E-E9DD11F2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752199-A83D-F70E-3599-2A158C21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6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975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3900</TotalTime>
  <Words>992</Words>
  <Application>Microsoft Office PowerPoint</Application>
  <PresentationFormat>Grand écran</PresentationFormat>
  <Paragraphs>309</Paragraphs>
  <Slides>58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Potra</vt:lpstr>
      <vt:lpstr>Arial</vt:lpstr>
      <vt:lpstr>Calibri</vt:lpstr>
      <vt:lpstr>Calibri Light</vt:lpstr>
      <vt:lpstr>Cambria Math</vt:lpstr>
      <vt:lpstr>Automatants</vt:lpstr>
      <vt:lpstr>Image bitmap</vt:lpstr>
      <vt:lpstr>Les GAN et leurs mystères  (le secret de leur pouvoir)</vt:lpstr>
      <vt:lpstr>Plan</vt:lpstr>
      <vt:lpstr>I) Rappels</vt:lpstr>
      <vt:lpstr>Convolution</vt:lpstr>
      <vt:lpstr>CNN</vt:lpstr>
      <vt:lpstr>Questions?</vt:lpstr>
      <vt:lpstr>II) Les GAN</vt:lpstr>
      <vt:lpstr>A quoi ça sert un GAN?</vt:lpstr>
      <vt:lpstr>IA ou humain?</vt:lpstr>
      <vt:lpstr>Questions?</vt:lpstr>
      <vt:lpstr>1) Principes de base</vt:lpstr>
      <vt:lpstr>Objectif des GAN</vt:lpstr>
      <vt:lpstr>C’est l’heure du-du-du-duel</vt:lpstr>
      <vt:lpstr>C’est l’heure du-du-du-duel</vt:lpstr>
      <vt:lpstr>C’est l’heure du-du-du-duel</vt:lpstr>
      <vt:lpstr>C’est l’heure du-du-du-duel</vt:lpstr>
      <vt:lpstr>Questions?</vt:lpstr>
      <vt:lpstr>2) En pratique</vt:lpstr>
      <vt:lpstr>Le discriminateur</vt:lpstr>
      <vt:lpstr>Le générateur</vt:lpstr>
      <vt:lpstr>Upsampling</vt:lpstr>
      <vt:lpstr>Les convolutions transposées</vt:lpstr>
      <vt:lpstr>Les convolutions transposées</vt:lpstr>
      <vt:lpstr>Vue d’ensemble</vt:lpstr>
      <vt:lpstr>Questions?</vt:lpstr>
      <vt:lpstr>3) Entraînement</vt:lpstr>
      <vt:lpstr>La loss</vt:lpstr>
      <vt:lpstr>Le discriminateur apprend</vt:lpstr>
      <vt:lpstr>Le générateur apprend</vt:lpstr>
      <vt:lpstr>Le générateur apprend</vt:lpstr>
      <vt:lpstr>Le combat final</vt:lpstr>
      <vt:lpstr>Questions?</vt:lpstr>
      <vt:lpstr>4) Interlude : maths</vt:lpstr>
      <vt:lpstr>KL/JS les bros</vt:lpstr>
      <vt:lpstr>Réécriture</vt:lpstr>
      <vt:lpstr>Valeur optimale</vt:lpstr>
      <vt:lpstr>Questions?</vt:lpstr>
      <vt:lpstr>5) Des GAN et des problèmes</vt:lpstr>
      <vt:lpstr>Non convergence</vt:lpstr>
      <vt:lpstr>Vanishing gradient</vt:lpstr>
      <vt:lpstr>(Flashback) Backpropagation</vt:lpstr>
      <vt:lpstr>Vanishing gradient</vt:lpstr>
      <vt:lpstr>Vanishing gradient</vt:lpstr>
      <vt:lpstr>Vanishing gradient</vt:lpstr>
      <vt:lpstr>Mode collapse</vt:lpstr>
      <vt:lpstr>6) Des solutions?</vt:lpstr>
      <vt:lpstr>Les activations</vt:lpstr>
      <vt:lpstr>La batchnorm</vt:lpstr>
      <vt:lpstr>Récap</vt:lpstr>
      <vt:lpstr>Les petites astuces</vt:lpstr>
      <vt:lpstr>Questions?</vt:lpstr>
      <vt:lpstr>7) Y en a encore ! </vt:lpstr>
      <vt:lpstr>Génération +</vt:lpstr>
      <vt:lpstr>Autres trucs marrants</vt:lpstr>
      <vt:lpstr>Et pleins d’autres encore</vt:lpstr>
      <vt:lpstr>Pas que des GANs</vt:lpstr>
      <vt:lpstr>Questions?</vt:lpstr>
      <vt:lpstr>Merci de votre attention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Wang (Student at CentraleSupelec)</dc:creator>
  <cp:lastModifiedBy>Samuel Sithakoul (Student at CentraleSupelec)</cp:lastModifiedBy>
  <cp:revision>261</cp:revision>
  <dcterms:created xsi:type="dcterms:W3CDTF">2021-11-17T16:35:11Z</dcterms:created>
  <dcterms:modified xsi:type="dcterms:W3CDTF">2022-10-04T13:41:42Z</dcterms:modified>
</cp:coreProperties>
</file>